
<file path=[Content_Types].xml><?xml version="1.0" encoding="utf-8"?>
<Types xmlns="http://schemas.openxmlformats.org/package/2006/content-types">
  <Default Extension="bin"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60" r:id="rId5"/>
    <p:sldId id="259" r:id="rId6"/>
    <p:sldId id="263" r:id="rId7"/>
    <p:sldId id="264" r:id="rId8"/>
    <p:sldId id="287" r:id="rId9"/>
    <p:sldId id="265" r:id="rId10"/>
    <p:sldId id="288" r:id="rId11"/>
    <p:sldId id="281" r:id="rId12"/>
    <p:sldId id="289" r:id="rId13"/>
    <p:sldId id="283" r:id="rId14"/>
    <p:sldId id="291" r:id="rId15"/>
    <p:sldId id="292" r:id="rId16"/>
    <p:sldId id="293" r:id="rId17"/>
    <p:sldId id="294" r:id="rId18"/>
    <p:sldId id="295" r:id="rId19"/>
    <p:sldId id="285" r:id="rId20"/>
    <p:sldId id="298" r:id="rId21"/>
    <p:sldId id="269" r:id="rId22"/>
    <p:sldId id="296" r:id="rId23"/>
    <p:sldId id="305" r:id="rId24"/>
    <p:sldId id="303" r:id="rId25"/>
    <p:sldId id="300" r:id="rId26"/>
    <p:sldId id="301" r:id="rId27"/>
    <p:sldId id="302" r:id="rId28"/>
    <p:sldId id="274" r:id="rId29"/>
    <p:sldId id="304"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978"/>
    <a:srgbClr val="E9E8E6"/>
    <a:srgbClr val="E4E3E1"/>
    <a:srgbClr val="F3F2F1"/>
    <a:srgbClr val="EBEAE9"/>
    <a:srgbClr val="EAE4D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71536" autoAdjust="0"/>
  </p:normalViewPr>
  <p:slideViewPr>
    <p:cSldViewPr snapToGrid="0">
      <p:cViewPr varScale="1">
        <p:scale>
          <a:sx n="65" d="100"/>
          <a:sy n="65" d="100"/>
        </p:scale>
        <p:origin x="1128" y="38"/>
      </p:cViewPr>
      <p:guideLst>
        <p:guide orient="horz" pos="2160"/>
        <p:guide pos="3840"/>
      </p:guideLst>
    </p:cSldViewPr>
  </p:slideViewPr>
  <p:notesTextViewPr>
    <p:cViewPr>
      <p:scale>
        <a:sx n="125" d="100"/>
        <a:sy n="125" d="100"/>
      </p:scale>
      <p:origin x="0" y="0"/>
    </p:cViewPr>
  </p:notesTextViewPr>
  <p:sorterViewPr>
    <p:cViewPr>
      <p:scale>
        <a:sx n="75" d="100"/>
        <a:sy n="75"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a:t>2026/1/3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6855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“安全”与“匠心”两条情感主线贯穿始终，凸显出在能源电力行业，安全是永恒的底线，匠心是不懈的追求，核电安全无小事，责任被细细密密地写进每一道“焊缝” 。</a:t>
            </a:r>
          </a:p>
          <a:p>
            <a:endParaRPr lang="zh-CN" altLang="en-US" dirty="0"/>
          </a:p>
          <a:p>
            <a:r>
              <a:rPr lang="zh-CN" altLang="en-US" dirty="0"/>
              <a:t>同时，在技术突破与责任叙事的关键节点，情感峰值跃然而出，展现出能源电力人在面对挑战与担当时的强烈情感，彰显出他们为行业发展全力以赴的决心与情怀。</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49353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从图中能清晰看到，“精度”和“创新”两条情感维度你追我赶，交替处于高位。</a:t>
            </a:r>
            <a:r>
              <a:rPr lang="en-US" altLang="zh-CN" dirty="0"/>
              <a:t>0.01mm</a:t>
            </a:r>
            <a:r>
              <a:rPr lang="zh-CN" altLang="en-US" dirty="0"/>
              <a:t>的精细研磨体现着对精度的严苛把控，机器人产线的应用彰显着创新的力量，二者共同推动“智造”发展。</a:t>
            </a:r>
          </a:p>
          <a:p>
            <a:endParaRPr lang="zh-CN" altLang="en-US" dirty="0"/>
          </a:p>
          <a:p>
            <a:r>
              <a:rPr lang="zh-CN" altLang="en-US" dirty="0"/>
              <a:t>同时，在关键技术节点，情感强度显著升高，集中反映出装备制造人在攻克技术难关时的强烈情感投入，凸显了他们对技术进步和行业发展的高度责任感。。</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402017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可以明显看出，“精度”与“匠心”两条情感维度始终保持在较高水平且并行发展。这充分说明在基建工程中，对精度的极致追求和工匠精神的坚守是贯穿始终的核心准则，毫米级误差的严格把控就是最好的证明，它们是保障工程质量的生命线。</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297050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能够清晰看到，“自豪”与“创新”两条情感曲线在整体中高位突出。“自豪”情感是面向过去的底气，它源于对传统文化深厚底蕴和辉煌成就的认知，是文化传承的坚实起点；而“创新”情感则是面向未来的活力，为传统文化在当代的延续和发展开辟新路径。</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1991067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大国工匠多维分析雷达图，是基于文档文本数据，通过 </a:t>
            </a:r>
            <a:r>
              <a:rPr lang="en-US" altLang="zh-CN" sz="1200" b="0" i="0" kern="1200" dirty="0">
                <a:solidFill>
                  <a:schemeClr val="tx1"/>
                </a:solidFill>
                <a:effectLst/>
                <a:latin typeface="+mn-lt"/>
                <a:ea typeface="+mn-ea"/>
                <a:cs typeface="+mn-cs"/>
              </a:rPr>
              <a:t>Python </a:t>
            </a:r>
            <a:r>
              <a:rPr lang="zh-CN" altLang="en-US" sz="1200" b="0" i="0" kern="1200" dirty="0">
                <a:solidFill>
                  <a:schemeClr val="tx1"/>
                </a:solidFill>
                <a:effectLst/>
                <a:latin typeface="+mn-lt"/>
                <a:ea typeface="+mn-ea"/>
                <a:cs typeface="+mn-cs"/>
              </a:rPr>
              <a:t>编程对五个领域</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个核心维度的关键词进行量化分析后生成的，客观反映各维度的表现特征。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技术难度与成就高度平均分均达 </a:t>
            </a:r>
            <a:r>
              <a:rPr lang="en-US" altLang="zh-CN" sz="1200" b="0" i="0" kern="1200" dirty="0">
                <a:solidFill>
                  <a:schemeClr val="tx1"/>
                </a:solidFill>
                <a:effectLst/>
                <a:latin typeface="+mn-lt"/>
                <a:ea typeface="+mn-ea"/>
                <a:cs typeface="+mn-cs"/>
              </a:rPr>
              <a:t>1.11</a:t>
            </a:r>
            <a:r>
              <a:rPr lang="zh-CN" altLang="en-US" sz="1200" b="0" i="0" kern="1200" dirty="0">
                <a:solidFill>
                  <a:schemeClr val="tx1"/>
                </a:solidFill>
                <a:effectLst/>
                <a:latin typeface="+mn-lt"/>
                <a:ea typeface="+mn-ea"/>
                <a:cs typeface="+mn-cs"/>
              </a:rPr>
              <a:t>，创新程度 </a:t>
            </a:r>
            <a:r>
              <a:rPr lang="en-US" altLang="zh-CN" sz="1200" b="0" i="0" kern="1200" dirty="0">
                <a:solidFill>
                  <a:schemeClr val="tx1"/>
                </a:solidFill>
                <a:effectLst/>
                <a:latin typeface="+mn-lt"/>
                <a:ea typeface="+mn-ea"/>
                <a:cs typeface="+mn-cs"/>
              </a:rPr>
              <a:t>0.85</a:t>
            </a:r>
            <a:r>
              <a:rPr lang="zh-CN" altLang="en-US" sz="1200" b="0" i="0" kern="1200" dirty="0">
                <a:solidFill>
                  <a:schemeClr val="tx1"/>
                </a:solidFill>
                <a:effectLst/>
                <a:latin typeface="+mn-lt"/>
                <a:ea typeface="+mn-ea"/>
                <a:cs typeface="+mn-cs"/>
              </a:rPr>
              <a:t>、投入程度 </a:t>
            </a:r>
            <a:r>
              <a:rPr lang="en-US" altLang="zh-CN" sz="1200" b="0" i="0" kern="1200" dirty="0">
                <a:solidFill>
                  <a:schemeClr val="tx1"/>
                </a:solidFill>
                <a:effectLst/>
                <a:latin typeface="+mn-lt"/>
                <a:ea typeface="+mn-ea"/>
                <a:cs typeface="+mn-cs"/>
              </a:rPr>
              <a:t>0.77</a:t>
            </a:r>
            <a:r>
              <a:rPr lang="zh-CN" altLang="en-US" sz="1200" b="0" i="0" kern="1200" dirty="0">
                <a:solidFill>
                  <a:schemeClr val="tx1"/>
                </a:solidFill>
                <a:effectLst/>
                <a:latin typeface="+mn-lt"/>
                <a:ea typeface="+mn-ea"/>
                <a:cs typeface="+mn-cs"/>
              </a:rPr>
              <a:t>。凸显航天军工工匠攻克高难度任务的卓越能力与专注态度，彰显其专业素养与担当。</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200645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55E15-4B19-2466-D452-A4A433B2BD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4D0437-E73B-CCA9-91A4-E686A5DF40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CC53D8-1A1F-97F3-1E0F-2AA7D355D418}"/>
              </a:ext>
            </a:extLst>
          </p:cNvPr>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坚守付出维度满分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，精度要求 </a:t>
            </a:r>
            <a:r>
              <a:rPr lang="en-US" altLang="zh-CN" sz="1200" b="0" i="0" kern="1200" dirty="0">
                <a:solidFill>
                  <a:schemeClr val="tx1"/>
                </a:solidFill>
                <a:effectLst/>
                <a:latin typeface="+mn-lt"/>
                <a:ea typeface="+mn-ea"/>
                <a:cs typeface="+mn-cs"/>
              </a:rPr>
              <a:t>0.83</a:t>
            </a:r>
            <a:r>
              <a:rPr lang="zh-CN" altLang="en-US" sz="1200" b="0" i="0" kern="1200" dirty="0">
                <a:solidFill>
                  <a:schemeClr val="tx1"/>
                </a:solidFill>
                <a:effectLst/>
                <a:latin typeface="+mn-lt"/>
                <a:ea typeface="+mn-ea"/>
                <a:cs typeface="+mn-cs"/>
              </a:rPr>
              <a:t>、工程难度 </a:t>
            </a:r>
            <a:r>
              <a:rPr lang="en-US" altLang="zh-CN" sz="1200" b="0" i="0" kern="1200" dirty="0">
                <a:solidFill>
                  <a:schemeClr val="tx1"/>
                </a:solidFill>
                <a:effectLst/>
                <a:latin typeface="+mn-lt"/>
                <a:ea typeface="+mn-ea"/>
                <a:cs typeface="+mn-cs"/>
              </a:rPr>
              <a:t>0.79</a:t>
            </a:r>
            <a:r>
              <a:rPr lang="zh-CN" altLang="en-US" sz="1200" b="0" i="0" kern="1200" dirty="0">
                <a:solidFill>
                  <a:schemeClr val="tx1"/>
                </a:solidFill>
                <a:effectLst/>
                <a:latin typeface="+mn-lt"/>
                <a:ea typeface="+mn-ea"/>
                <a:cs typeface="+mn-cs"/>
              </a:rPr>
              <a:t>、创新突破 </a:t>
            </a:r>
            <a:r>
              <a:rPr lang="en-US" altLang="zh-CN" sz="1200" b="0" i="0" kern="1200" dirty="0">
                <a:solidFill>
                  <a:schemeClr val="tx1"/>
                </a:solidFill>
                <a:effectLst/>
                <a:latin typeface="+mn-lt"/>
                <a:ea typeface="+mn-ea"/>
                <a:cs typeface="+mn-cs"/>
              </a:rPr>
              <a:t>0.72</a:t>
            </a:r>
            <a:r>
              <a:rPr lang="zh-CN" altLang="en-US" sz="1200" b="0" i="0" kern="1200" dirty="0">
                <a:solidFill>
                  <a:schemeClr val="tx1"/>
                </a:solidFill>
                <a:effectLst/>
                <a:latin typeface="+mn-lt"/>
                <a:ea typeface="+mn-ea"/>
                <a:cs typeface="+mn-cs"/>
              </a:rPr>
              <a:t>。体现基建工匠在恶劣环境与严苛标准下的坚守付出、精准把控与技术突破。</a:t>
            </a:r>
            <a:endParaRPr lang="zh-CN" altLang="en-US" dirty="0"/>
          </a:p>
        </p:txBody>
      </p:sp>
      <p:sp>
        <p:nvSpPr>
          <p:cNvPr id="4" name="灯片编号占位符 3">
            <a:extLst>
              <a:ext uri="{FF2B5EF4-FFF2-40B4-BE49-F238E27FC236}">
                <a16:creationId xmlns:a16="http://schemas.microsoft.com/office/drawing/2014/main" id="{1C443F97-6CCC-6771-83A1-4829E73DBF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1965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6E117-5740-B2C1-F02D-E757E1CF3D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EB83F-2ED0-5FBC-51C2-0FECBA3CD7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61596A-B323-D2DE-5023-1F8556C05F4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创新程度 </a:t>
            </a:r>
            <a:r>
              <a:rPr lang="en-US" altLang="zh-CN" sz="1200" b="0" i="0" kern="1200" dirty="0">
                <a:solidFill>
                  <a:schemeClr val="tx1"/>
                </a:solidFill>
                <a:effectLst/>
                <a:latin typeface="+mn-lt"/>
                <a:ea typeface="+mn-ea"/>
                <a:cs typeface="+mn-cs"/>
              </a:rPr>
              <a:t>0.85</a:t>
            </a:r>
            <a:r>
              <a:rPr lang="zh-CN" altLang="en-US" sz="1200" b="0" i="0" kern="1200" dirty="0">
                <a:solidFill>
                  <a:schemeClr val="tx1"/>
                </a:solidFill>
                <a:effectLst/>
                <a:latin typeface="+mn-lt"/>
                <a:ea typeface="+mn-ea"/>
                <a:cs typeface="+mn-cs"/>
              </a:rPr>
              <a:t>、投入程度 </a:t>
            </a:r>
            <a:r>
              <a:rPr lang="en-US" altLang="zh-CN" sz="1200" b="0" i="0" kern="1200" dirty="0">
                <a:solidFill>
                  <a:schemeClr val="tx1"/>
                </a:solidFill>
                <a:effectLst/>
                <a:latin typeface="+mn-lt"/>
                <a:ea typeface="+mn-ea"/>
                <a:cs typeface="+mn-cs"/>
              </a:rPr>
              <a:t>0.69</a:t>
            </a:r>
            <a:r>
              <a:rPr lang="zh-CN" altLang="en-US" sz="1200" b="0" i="0" kern="1200" dirty="0">
                <a:solidFill>
                  <a:schemeClr val="tx1"/>
                </a:solidFill>
                <a:effectLst/>
                <a:latin typeface="+mn-lt"/>
                <a:ea typeface="+mn-ea"/>
                <a:cs typeface="+mn-cs"/>
              </a:rPr>
              <a:t>，各维度分数波动于 </a:t>
            </a:r>
            <a:r>
              <a:rPr lang="en-US" altLang="zh-CN" sz="1200" b="0" i="0" kern="1200" dirty="0">
                <a:solidFill>
                  <a:schemeClr val="tx1"/>
                </a:solidFill>
                <a:effectLst/>
                <a:latin typeface="+mn-lt"/>
                <a:ea typeface="+mn-ea"/>
                <a:cs typeface="+mn-cs"/>
              </a:rPr>
              <a:t>0.2-1.0 </a:t>
            </a:r>
            <a:r>
              <a:rPr lang="zh-CN" altLang="en-US" sz="1200" b="0" i="0" kern="1200" dirty="0">
                <a:solidFill>
                  <a:schemeClr val="tx1"/>
                </a:solidFill>
                <a:effectLst/>
                <a:latin typeface="+mn-lt"/>
                <a:ea typeface="+mn-ea"/>
                <a:cs typeface="+mn-cs"/>
              </a:rPr>
              <a:t>区间。展现工匠追求极致、深耕技术、持续创新的精神，为装备制造水平提升筑牢基础。</a:t>
            </a:r>
            <a:endParaRPr lang="zh-CN" altLang="en-US" dirty="0"/>
          </a:p>
        </p:txBody>
      </p:sp>
      <p:sp>
        <p:nvSpPr>
          <p:cNvPr id="4" name="灯片编号占位符 3">
            <a:extLst>
              <a:ext uri="{FF2B5EF4-FFF2-40B4-BE49-F238E27FC236}">
                <a16:creationId xmlns:a16="http://schemas.microsoft.com/office/drawing/2014/main" id="{AAD26B81-D403-64B4-163E-D5FFC63E3E6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248169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2845-E394-7A7B-9E3D-FE7F9186B6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E85E33-85E5-6802-EE96-4E0BDAC227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6BA825-F0CF-2E27-E51D-42D8280202F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各维度表现均衡，创新突破力 </a:t>
            </a:r>
            <a:r>
              <a:rPr lang="en-US" altLang="zh-CN" sz="1200" b="0" i="0" kern="1200" dirty="0">
                <a:solidFill>
                  <a:schemeClr val="tx1"/>
                </a:solidFill>
                <a:effectLst/>
                <a:latin typeface="+mn-lt"/>
                <a:ea typeface="+mn-ea"/>
                <a:cs typeface="+mn-cs"/>
              </a:rPr>
              <a:t>0.923</a:t>
            </a:r>
            <a:r>
              <a:rPr lang="zh-CN" altLang="en-US" sz="1200" b="0" i="0" kern="1200" dirty="0">
                <a:solidFill>
                  <a:schemeClr val="tx1"/>
                </a:solidFill>
                <a:effectLst/>
                <a:latin typeface="+mn-lt"/>
                <a:ea typeface="+mn-ea"/>
                <a:cs typeface="+mn-cs"/>
              </a:rPr>
              <a:t>、技术精密度 </a:t>
            </a:r>
            <a:r>
              <a:rPr lang="en-US" altLang="zh-CN" sz="1200" b="0" i="0" kern="1200" dirty="0">
                <a:solidFill>
                  <a:schemeClr val="tx1"/>
                </a:solidFill>
                <a:effectLst/>
                <a:latin typeface="+mn-lt"/>
                <a:ea typeface="+mn-ea"/>
                <a:cs typeface="+mn-cs"/>
              </a:rPr>
              <a:t>0.874</a:t>
            </a:r>
            <a:r>
              <a:rPr lang="zh-CN" altLang="en-US" sz="1200" b="0" i="0" kern="1200" dirty="0">
                <a:solidFill>
                  <a:schemeClr val="tx1"/>
                </a:solidFill>
                <a:effectLst/>
                <a:latin typeface="+mn-lt"/>
                <a:ea typeface="+mn-ea"/>
                <a:cs typeface="+mn-cs"/>
              </a:rPr>
              <a:t>、行业贡献度 </a:t>
            </a:r>
            <a:r>
              <a:rPr lang="en-US" altLang="zh-CN" sz="1200" b="0" i="0" kern="1200" dirty="0">
                <a:solidFill>
                  <a:schemeClr val="tx1"/>
                </a:solidFill>
                <a:effectLst/>
                <a:latin typeface="+mn-lt"/>
                <a:ea typeface="+mn-ea"/>
                <a:cs typeface="+mn-cs"/>
              </a:rPr>
              <a:t>0.908</a:t>
            </a:r>
            <a:r>
              <a:rPr lang="zh-CN" altLang="en-US" sz="1200" b="0" i="0" kern="1200" dirty="0">
                <a:solidFill>
                  <a:schemeClr val="tx1"/>
                </a:solidFill>
                <a:effectLst/>
                <a:latin typeface="+mn-lt"/>
                <a:ea typeface="+mn-ea"/>
                <a:cs typeface="+mn-cs"/>
              </a:rPr>
              <a:t>、安全把控度 </a:t>
            </a:r>
            <a:r>
              <a:rPr lang="en-US" altLang="zh-CN" sz="1200" b="0" i="0" kern="1200" dirty="0">
                <a:solidFill>
                  <a:schemeClr val="tx1"/>
                </a:solidFill>
                <a:effectLst/>
                <a:latin typeface="+mn-lt"/>
                <a:ea typeface="+mn-ea"/>
                <a:cs typeface="+mn-cs"/>
              </a:rPr>
              <a:t>0.821</a:t>
            </a:r>
            <a:r>
              <a:rPr lang="zh-CN" altLang="en-US" sz="1200" b="0" i="0" kern="1200" dirty="0">
                <a:solidFill>
                  <a:schemeClr val="tx1"/>
                </a:solidFill>
                <a:effectLst/>
                <a:latin typeface="+mn-lt"/>
                <a:ea typeface="+mn-ea"/>
                <a:cs typeface="+mn-cs"/>
              </a:rPr>
              <a:t>。彰显能源工匠的专业素养与责任担当，保障能源稳定供应。</a:t>
            </a:r>
            <a:endParaRPr lang="zh-CN" altLang="en-US" dirty="0"/>
          </a:p>
        </p:txBody>
      </p:sp>
      <p:sp>
        <p:nvSpPr>
          <p:cNvPr id="4" name="灯片编号占位符 3">
            <a:extLst>
              <a:ext uri="{FF2B5EF4-FFF2-40B4-BE49-F238E27FC236}">
                <a16:creationId xmlns:a16="http://schemas.microsoft.com/office/drawing/2014/main" id="{C83E0FB1-D8D8-36D3-B808-707C9C2336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2311206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E25E5-0DC7-59BB-E70A-94BEE7E0F0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8D2D6D-1295-C58F-BFBB-F9B495E3BD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8F343F-2010-E41A-3CD0-5034087A3E25}"/>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坚持程度与成就感平均分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，责任感 </a:t>
            </a:r>
            <a:r>
              <a:rPr lang="en-US" altLang="zh-CN" sz="1200" b="0" i="0" kern="1200" dirty="0">
                <a:solidFill>
                  <a:schemeClr val="tx1"/>
                </a:solidFill>
                <a:effectLst/>
                <a:latin typeface="+mn-lt"/>
                <a:ea typeface="+mn-ea"/>
                <a:cs typeface="+mn-cs"/>
              </a:rPr>
              <a:t>0.86</a:t>
            </a:r>
            <a:r>
              <a:rPr lang="zh-CN" altLang="en-US" sz="1200" b="0" i="0" kern="1200" dirty="0">
                <a:solidFill>
                  <a:schemeClr val="tx1"/>
                </a:solidFill>
                <a:effectLst/>
                <a:latin typeface="+mn-lt"/>
                <a:ea typeface="+mn-ea"/>
                <a:cs typeface="+mn-cs"/>
              </a:rPr>
              <a:t>、艰辛程度 </a:t>
            </a:r>
            <a:r>
              <a:rPr lang="en-US" altLang="zh-CN" sz="1200" b="0" i="0" kern="1200" dirty="0">
                <a:solidFill>
                  <a:schemeClr val="tx1"/>
                </a:solidFill>
                <a:effectLst/>
                <a:latin typeface="+mn-lt"/>
                <a:ea typeface="+mn-ea"/>
                <a:cs typeface="+mn-cs"/>
              </a:rPr>
              <a:t>0.77</a:t>
            </a:r>
            <a:r>
              <a:rPr lang="zh-CN" altLang="en-US" sz="1200" b="0" i="0" kern="1200" dirty="0">
                <a:solidFill>
                  <a:schemeClr val="tx1"/>
                </a:solidFill>
                <a:effectLst/>
                <a:latin typeface="+mn-lt"/>
                <a:ea typeface="+mn-ea"/>
                <a:cs typeface="+mn-cs"/>
              </a:rPr>
              <a:t>、极致程度 </a:t>
            </a:r>
            <a:r>
              <a:rPr lang="en-US" altLang="zh-CN" sz="1200" b="0" i="0" kern="1200" dirty="0">
                <a:solidFill>
                  <a:schemeClr val="tx1"/>
                </a:solidFill>
                <a:effectLst/>
                <a:latin typeface="+mn-lt"/>
                <a:ea typeface="+mn-ea"/>
                <a:cs typeface="+mn-cs"/>
              </a:rPr>
              <a:t>0.82</a:t>
            </a:r>
            <a:r>
              <a:rPr lang="zh-CN" altLang="en-US" sz="1200" b="0" i="0" kern="1200" dirty="0">
                <a:solidFill>
                  <a:schemeClr val="tx1"/>
                </a:solidFill>
                <a:effectLst/>
                <a:latin typeface="+mn-lt"/>
                <a:ea typeface="+mn-ea"/>
                <a:cs typeface="+mn-cs"/>
              </a:rPr>
              <a:t>。体现文化传承者执着坚守、肩负责任、追求技艺极致的精神，助力传统文化延续发展。</a:t>
            </a:r>
            <a:endParaRPr lang="zh-CN" altLang="en-US" dirty="0"/>
          </a:p>
        </p:txBody>
      </p:sp>
      <p:sp>
        <p:nvSpPr>
          <p:cNvPr id="4" name="灯片编号占位符 3">
            <a:extLst>
              <a:ext uri="{FF2B5EF4-FFF2-40B4-BE49-F238E27FC236}">
                <a16:creationId xmlns:a16="http://schemas.microsoft.com/office/drawing/2014/main" id="{1B8EA8B5-81E2-1EF7-2E1C-2410164DB2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13421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从各领域的精神品质热力图可以看出</a:t>
            </a:r>
            <a:r>
              <a:rPr lang="zh-CN" altLang="en-US" sz="1200" b="0" i="0" kern="1200" dirty="0">
                <a:solidFill>
                  <a:schemeClr val="tx1"/>
                </a:solidFill>
                <a:effectLst/>
                <a:latin typeface="+mn-lt"/>
                <a:ea typeface="+mn-ea"/>
                <a:cs typeface="+mn-cs"/>
              </a:rPr>
              <a:t>但“精度”“创新”这两个品质在各领域热区高度重叠。</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59191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4477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而把五行业高频词拉成柱形，</a:t>
            </a:r>
            <a:r>
              <a:rPr lang="en-US" altLang="zh-CN" sz="1200" b="0" i="0" kern="1200" dirty="0">
                <a:solidFill>
                  <a:schemeClr val="tx1"/>
                </a:solidFill>
                <a:effectLst/>
                <a:latin typeface="+mn-lt"/>
                <a:ea typeface="+mn-ea"/>
                <a:cs typeface="+mn-cs"/>
              </a:rPr>
              <a:t>TOP3</a:t>
            </a:r>
            <a:r>
              <a:rPr lang="zh-CN" altLang="en-US" sz="1200" b="0" i="0" kern="1200" dirty="0">
                <a:solidFill>
                  <a:schemeClr val="tx1"/>
                </a:solidFill>
                <a:effectLst/>
                <a:latin typeface="+mn-lt"/>
                <a:ea typeface="+mn-ea"/>
                <a:cs typeface="+mn-cs"/>
              </a:rPr>
              <a:t>全是‘精益求精、敬业、创新’；柱高误差＜</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。我们发现各领域大国工匠精神品质词频基本趋同。</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72449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a:t>21</a:t>
            </a:fld>
            <a:endParaRPr lang="zh-CN" altLang="en-US"/>
          </a:p>
        </p:txBody>
      </p:sp>
    </p:spTree>
    <p:extLst>
      <p:ext uri="{BB962C8B-B14F-4D97-AF65-F5344CB8AC3E}">
        <p14:creationId xmlns:p14="http://schemas.microsoft.com/office/powerpoint/2010/main" val="482962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最大的精神品质是“精益求精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敬业坚守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创新突破”</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1182881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高风险词：零事故、微米级、不可逆；低风险词：美观、展示、体验。技术门槛越高，精神越趋同。</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3384670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81014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“精神”看似千人千面，数据告诉我们：把事做到极致的人，用的是同一套心法。换句话说，各领域大国工匠品质趋于高度相似。精益求精、敬业坚守、创新突破。</a:t>
            </a:r>
            <a:br>
              <a:rPr lang="zh-CN" altLang="en-US" dirty="0"/>
            </a:b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a:t>28</a:t>
            </a:fld>
            <a:endParaRPr lang="zh-CN" altLang="en-US"/>
          </a:p>
        </p:txBody>
      </p:sp>
    </p:spTree>
    <p:extLst>
      <p:ext uri="{BB962C8B-B14F-4D97-AF65-F5344CB8AC3E}">
        <p14:creationId xmlns:p14="http://schemas.microsoft.com/office/powerpoint/2010/main" val="149330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2528815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a:t>30</a:t>
            </a:fld>
            <a:endParaRPr lang="zh-CN" altLang="en-US"/>
          </a:p>
        </p:txBody>
      </p:sp>
    </p:spTree>
    <p:extLst>
      <p:ext uri="{BB962C8B-B14F-4D97-AF65-F5344CB8AC3E}">
        <p14:creationId xmlns:p14="http://schemas.microsoft.com/office/powerpoint/2010/main" val="360546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01853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8347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2720006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246538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在航空航天领域，词云汇聚着“大国工匠”的匠心精髓。“航天加工”的精细、“焊接”技艺的精准、“产品”制造的严谨，无一不彰显着工匠精神在探索宇宙征程中的坚实支撑。</a:t>
            </a:r>
          </a:p>
          <a:p>
            <a:endParaRPr lang="zh-CN" altLang="en-US" dirty="0"/>
          </a:p>
          <a:p>
            <a:r>
              <a:rPr lang="zh-CN" altLang="en-US" dirty="0"/>
              <a:t>能源电力行业同样如此，“检定技术”的革新、“创新”理念的践行、“黄金）时段”的把控，工匠们以专业与专注，为能源电力稳定供应注入不竭动力。</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116405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EFD7-6FA0-0806-5BF4-EE8BA923BE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C41087-5747-8C7E-D0FA-7C4EE446D0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F91D1F-C72A-8B2D-D86E-9367B8CA2226}"/>
              </a:ext>
            </a:extLst>
          </p:cNvPr>
          <p:cNvSpPr>
            <a:spLocks noGrp="1"/>
          </p:cNvSpPr>
          <p:nvPr>
            <p:ph type="body" idx="1"/>
          </p:nvPr>
        </p:nvSpPr>
        <p:spPr/>
        <p:txBody>
          <a:bodyPr/>
          <a:lstStyle/>
          <a:p>
            <a:r>
              <a:rPr lang="zh-CN" altLang="en-US" dirty="0"/>
              <a:t>装备制造词云凸显关键要素，“机车”生产注重“技术”与“调试”，工匠们以精湛技艺保障装备的高品质与高性能。</a:t>
            </a:r>
          </a:p>
          <a:p>
            <a:endParaRPr lang="zh-CN" altLang="en-US" dirty="0"/>
          </a:p>
          <a:p>
            <a:r>
              <a:rPr lang="zh-CN" altLang="en-US" dirty="0"/>
              <a:t>基础建设词云聚焦核心环节，“焊接”等工艺依赖“师傅”经验，确保基建项目的稳固与安全，展现工匠在建设中的重要作用。</a:t>
            </a:r>
          </a:p>
          <a:p>
            <a:endParaRPr lang="zh-CN" altLang="en-US" dirty="0"/>
          </a:p>
          <a:p>
            <a:r>
              <a:rPr lang="zh-CN" altLang="en-US" dirty="0"/>
              <a:t>文化传承词云围绕传统技艺，“雕刻”“修复”等工作依靠工匠传承，守护中华文化瑰宝，延续历史文脉。</a:t>
            </a:r>
          </a:p>
        </p:txBody>
      </p:sp>
      <p:sp>
        <p:nvSpPr>
          <p:cNvPr id="4" name="灯片编号占位符 3">
            <a:extLst>
              <a:ext uri="{FF2B5EF4-FFF2-40B4-BE49-F238E27FC236}">
                <a16:creationId xmlns:a16="http://schemas.microsoft.com/office/drawing/2014/main" id="{23EA9379-5026-87F6-EFF0-6AEFCBC2AAF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383262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细观曲线，“精益求精”以峰值</a:t>
            </a:r>
            <a:r>
              <a:rPr lang="en-US" altLang="zh-CN" dirty="0"/>
              <a:t>1.0</a:t>
            </a:r>
            <a:r>
              <a:rPr lang="zh-CN" altLang="en-US" dirty="0"/>
              <a:t>强势领跑全程，这不仅是数字的体现，更是航天军工行业对产品质量严苛要求的生动写照。而“报国”与“自豪”紧随其后，凸显出工匠们将个人技艺与爱国情怀深度融合，以精湛技艺报效祖国，为航天成就深感自豪的拳拳之心。</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Tree>
    <p:extLst>
      <p:ext uri="{BB962C8B-B14F-4D97-AF65-F5344CB8AC3E}">
        <p14:creationId xmlns:p14="http://schemas.microsoft.com/office/powerpoint/2010/main" val="967893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E7F887-F3AE-4926-9C1F-74575D4473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7998"/>
          </a:xfrm>
          <a:prstGeom prst="rect">
            <a:avLst/>
          </a:prstGeom>
        </p:spPr>
      </p:pic>
      <p:sp>
        <p:nvSpPr>
          <p:cNvPr id="3" name="图文框 2">
            <a:extLst>
              <a:ext uri="{FF2B5EF4-FFF2-40B4-BE49-F238E27FC236}">
                <a16:creationId xmlns:a16="http://schemas.microsoft.com/office/drawing/2014/main" id="{32D1B28E-C2E3-4D9D-B8EE-1A8608B78710}"/>
              </a:ext>
            </a:extLst>
          </p:cNvPr>
          <p:cNvSpPr/>
          <p:nvPr userDrawn="1"/>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3D42C266-146E-40DD-9553-3714E4FCD41E}"/>
              </a:ext>
            </a:extLst>
          </p:cNvPr>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3" name="TextBox 8">
            <a:extLst>
              <a:ext uri="{FF2B5EF4-FFF2-40B4-BE49-F238E27FC236}">
                <a16:creationId xmlns:a16="http://schemas.microsoft.com/office/drawing/2014/main" id="{8ABF0448-C2A9-4989-8E5C-58E8D06CC1AC}"/>
              </a:ext>
            </a:extLst>
          </p:cNvPr>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标题 1">
            <a:extLst>
              <a:ext uri="{FF2B5EF4-FFF2-40B4-BE49-F238E27FC236}">
                <a16:creationId xmlns:a16="http://schemas.microsoft.com/office/drawing/2014/main" id="{B58C0CB9-EC48-4663-A57D-52B6BB64C1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5" name="文本占位符 2">
            <a:extLst>
              <a:ext uri="{FF2B5EF4-FFF2-40B4-BE49-F238E27FC236}">
                <a16:creationId xmlns:a16="http://schemas.microsoft.com/office/drawing/2014/main" id="{8B476D33-15A6-46E7-A15D-86FC866CC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3">
            <a:extLst>
              <a:ext uri="{FF2B5EF4-FFF2-40B4-BE49-F238E27FC236}">
                <a16:creationId xmlns:a16="http://schemas.microsoft.com/office/drawing/2014/main" id="{E7BC5362-962B-465C-9816-C98E2439075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文本占位符 4">
            <a:extLst>
              <a:ext uri="{FF2B5EF4-FFF2-40B4-BE49-F238E27FC236}">
                <a16:creationId xmlns:a16="http://schemas.microsoft.com/office/drawing/2014/main" id="{1F1C820A-80DB-4F70-A2B3-B76429A53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内容占位符 5">
            <a:extLst>
              <a:ext uri="{FF2B5EF4-FFF2-40B4-BE49-F238E27FC236}">
                <a16:creationId xmlns:a16="http://schemas.microsoft.com/office/drawing/2014/main" id="{34D8441D-5ACC-42AB-B892-05E6118936E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页脚占位符 7">
            <a:extLst>
              <a:ext uri="{FF2B5EF4-FFF2-40B4-BE49-F238E27FC236}">
                <a16:creationId xmlns:a16="http://schemas.microsoft.com/office/drawing/2014/main" id="{7AE7ED0D-1B32-4055-BD7E-C11E1593D9AD}"/>
              </a:ext>
            </a:extLst>
          </p:cNvPr>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a:extLst>
              <a:ext uri="{FF2B5EF4-FFF2-40B4-BE49-F238E27FC236}">
                <a16:creationId xmlns:a16="http://schemas.microsoft.com/office/drawing/2014/main" id="{AE41202D-A65C-4658-8915-A0231B7C730E}"/>
              </a:ext>
            </a:extLst>
          </p:cNvPr>
          <p:cNvSpPr>
            <a:spLocks noGrp="1"/>
          </p:cNvSpPr>
          <p:nvPr>
            <p:ph type="sldNum" sz="quarter" idx="12"/>
          </p:nvPr>
        </p:nvSpPr>
        <p:spPr>
          <a:xfrm>
            <a:off x="8610600" y="6356350"/>
            <a:ext cx="2743200" cy="365125"/>
          </a:xfrm>
        </p:spPr>
        <p:txBody>
          <a:bodyPr/>
          <a:lstStyle/>
          <a:p>
            <a:fld id="{E9B957CC-A438-4D82-B305-22914934740F}" type="slidenum">
              <a:rPr lang="zh-CN" altLang="en-US"/>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399B1B-918C-4EF6-9C8D-986EAD8CEDD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图文框 2">
            <a:extLst>
              <a:ext uri="{FF2B5EF4-FFF2-40B4-BE49-F238E27FC236}">
                <a16:creationId xmlns:a16="http://schemas.microsoft.com/office/drawing/2014/main" id="{8F2F50F6-1865-472A-A524-BFA8201CF8BE}"/>
              </a:ext>
            </a:extLst>
          </p:cNvPr>
          <p:cNvSpPr/>
          <p:nvPr userDrawn="1"/>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bin"/><Relationship Id="rId3" Type="http://schemas.openxmlformats.org/officeDocument/2006/relationships/image" Target="../media/image3.bin"/><Relationship Id="rId7" Type="http://schemas.openxmlformats.org/officeDocument/2006/relationships/image" Target="../media/image7.bin"/><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bin"/><Relationship Id="rId5" Type="http://schemas.openxmlformats.org/officeDocument/2006/relationships/image" Target="../media/image5.bin"/><Relationship Id="rId4" Type="http://schemas.openxmlformats.org/officeDocument/2006/relationships/image" Target="../media/image4.bin"/><Relationship Id="rId9" Type="http://schemas.openxmlformats.org/officeDocument/2006/relationships/image" Target="../media/image9.bin"/></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bin"/></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bin"/></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bin"/></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bin"/></Relationships>
</file>

<file path=ppt/slides/_rels/slide14.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12.bin"/></Relationships>
</file>

<file path=ppt/slides/_rels/slide15.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12.bin"/></Relationships>
</file>

<file path=ppt/slides/_rels/slide16.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12.bin"/></Relationships>
</file>

<file path=ppt/slides/_rels/slide17.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12.bin"/></Relationships>
</file>

<file path=ppt/slides/_rels/slide18.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12.bin"/></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bin"/><Relationship Id="rId4" Type="http://schemas.openxmlformats.org/officeDocument/2006/relationships/image" Target="../media/image11.bin"/></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image" Target="../media/image13.bin"/><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bin"/><Relationship Id="rId5" Type="http://schemas.openxmlformats.org/officeDocument/2006/relationships/image" Target="../media/image14.bin"/><Relationship Id="rId10" Type="http://schemas.openxmlformats.org/officeDocument/2006/relationships/image" Target="../media/image18.bin"/><Relationship Id="rId4" Type="http://schemas.microsoft.com/office/2007/relationships/hdphoto" Target="../media/hdphoto2.wdp"/><Relationship Id="rId9" Type="http://schemas.openxmlformats.org/officeDocument/2006/relationships/image" Target="../media/image17.bin"/></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image" Target="../media/image13.bin"/><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bin"/><Relationship Id="rId5" Type="http://schemas.openxmlformats.org/officeDocument/2006/relationships/image" Target="../media/image14.bin"/><Relationship Id="rId10" Type="http://schemas.openxmlformats.org/officeDocument/2006/relationships/image" Target="../media/image18.bin"/><Relationship Id="rId4" Type="http://schemas.microsoft.com/office/2007/relationships/hdphoto" Target="../media/hdphoto2.wdp"/><Relationship Id="rId9" Type="http://schemas.openxmlformats.org/officeDocument/2006/relationships/image" Target="../media/image17.bin"/></Relationships>
</file>

<file path=ppt/slides/_rels/slide29.xml.rels><?xml version="1.0" encoding="UTF-8" standalone="yes"?>
<Relationships xmlns="http://schemas.openxmlformats.org/package/2006/relationships"><Relationship Id="rId3" Type="http://schemas.openxmlformats.org/officeDocument/2006/relationships/hyperlink" Target="&#22823;&#22269;&#24037;&#21280;&#23567;&#32452;&#27719;&#25253;/&#22270;&#29255;&#27719;&#24635;/&#20027;&#39064;&#27827;&#27969;.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image" Target="../media/image13.bin"/><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bin"/><Relationship Id="rId5" Type="http://schemas.openxmlformats.org/officeDocument/2006/relationships/image" Target="../media/image14.bin"/><Relationship Id="rId10" Type="http://schemas.openxmlformats.org/officeDocument/2006/relationships/image" Target="../media/image18.bin"/><Relationship Id="rId4" Type="http://schemas.microsoft.com/office/2007/relationships/hdphoto" Target="../media/hdphoto2.wdp"/><Relationship Id="rId9" Type="http://schemas.openxmlformats.org/officeDocument/2006/relationships/image" Target="../media/image17.bin"/></Relationships>
</file>

<file path=ppt/slides/_rels/slide30.xml.rels><?xml version="1.0" encoding="UTF-8" standalone="yes"?>
<Relationships xmlns="http://schemas.openxmlformats.org/package/2006/relationships"><Relationship Id="rId8" Type="http://schemas.openxmlformats.org/officeDocument/2006/relationships/image" Target="../media/image8.bin"/><Relationship Id="rId3" Type="http://schemas.openxmlformats.org/officeDocument/2006/relationships/image" Target="../media/image3.bin"/><Relationship Id="rId7" Type="http://schemas.openxmlformats.org/officeDocument/2006/relationships/image" Target="../media/image7.bin"/><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bin"/><Relationship Id="rId5" Type="http://schemas.openxmlformats.org/officeDocument/2006/relationships/image" Target="../media/image5.bin"/><Relationship Id="rId4" Type="http://schemas.openxmlformats.org/officeDocument/2006/relationships/image" Target="../media/image4.bin"/><Relationship Id="rId9" Type="http://schemas.openxmlformats.org/officeDocument/2006/relationships/image" Target="../media/image9.bin"/></Relationships>
</file>

<file path=ppt/slides/_rels/slide4.xml.rels><?xml version="1.0" encoding="UTF-8" standalone="yes"?>
<Relationships xmlns="http://schemas.openxmlformats.org/package/2006/relationships"><Relationship Id="rId3" Type="http://schemas.openxmlformats.org/officeDocument/2006/relationships/image" Target="../media/image19.bin"/><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bin"/><Relationship Id="rId5" Type="http://schemas.openxmlformats.org/officeDocument/2006/relationships/image" Target="../media/image14.bin"/><Relationship Id="rId4" Type="http://schemas.openxmlformats.org/officeDocument/2006/relationships/image" Target="../media/image20.bin"/></Relationships>
</file>

<file path=ppt/slides/_rels/slide5.xml.rels><?xml version="1.0" encoding="UTF-8" standalone="yes"?>
<Relationships xmlns="http://schemas.openxmlformats.org/package/2006/relationships"><Relationship Id="rId3" Type="http://schemas.openxmlformats.org/officeDocument/2006/relationships/image" Target="../media/image12.bin"/><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1.bin"/></Relationships>
</file>

<file path=ppt/slides/_rels/slide6.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image" Target="../media/image13.bin"/><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bin"/><Relationship Id="rId5" Type="http://schemas.openxmlformats.org/officeDocument/2006/relationships/image" Target="../media/image14.bin"/><Relationship Id="rId10" Type="http://schemas.openxmlformats.org/officeDocument/2006/relationships/image" Target="../media/image18.bin"/><Relationship Id="rId4" Type="http://schemas.microsoft.com/office/2007/relationships/hdphoto" Target="../media/hdphoto2.wdp"/><Relationship Id="rId9" Type="http://schemas.openxmlformats.org/officeDocument/2006/relationships/image" Target="../media/image17.bin"/></Relationships>
</file>

<file path=ppt/slides/_rels/slide7.xml.rels><?xml version="1.0" encoding="UTF-8" standalone="yes"?>
<Relationships xmlns="http://schemas.openxmlformats.org/package/2006/relationships"><Relationship Id="rId8" Type="http://schemas.openxmlformats.org/officeDocument/2006/relationships/image" Target="../media/image12.bin"/><Relationship Id="rId3" Type="http://schemas.openxmlformats.org/officeDocument/2006/relationships/image" Target="../media/image22.bin"/><Relationship Id="rId7" Type="http://schemas.openxmlformats.org/officeDocument/2006/relationships/image" Target="../media/image11.bin"/><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bin"/><Relationship Id="rId11" Type="http://schemas.openxmlformats.org/officeDocument/2006/relationships/image" Target="../media/image27.png"/><Relationship Id="rId5" Type="http://schemas.openxmlformats.org/officeDocument/2006/relationships/image" Target="../media/image24.bin"/><Relationship Id="rId10" Type="http://schemas.microsoft.com/office/2007/relationships/hdphoto" Target="../media/hdphoto4.wdp"/><Relationship Id="rId4" Type="http://schemas.openxmlformats.org/officeDocument/2006/relationships/image" Target="../media/image23.bin"/><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bin"/><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8.png"/><Relationship Id="rId10" Type="http://schemas.microsoft.com/office/2007/relationships/hdphoto" Target="../media/hdphoto8.wdp"/><Relationship Id="rId4" Type="http://schemas.openxmlformats.org/officeDocument/2006/relationships/image" Target="../media/image12.bin"/><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2.bin"/><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B23B79-0C57-4820-9172-4DAD3D7EDB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665" y="1005333"/>
            <a:ext cx="11705335" cy="5852667"/>
          </a:xfrm>
          <a:prstGeom prst="rect">
            <a:avLst/>
          </a:prstGeom>
        </p:spPr>
      </p:pic>
      <p:pic>
        <p:nvPicPr>
          <p:cNvPr id="6" name="图片 5">
            <a:extLst>
              <a:ext uri="{FF2B5EF4-FFF2-40B4-BE49-F238E27FC236}">
                <a16:creationId xmlns:a16="http://schemas.microsoft.com/office/drawing/2014/main" id="{34CD31BA-3800-4950-87C9-1CC295766F9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55731" y="568238"/>
            <a:ext cx="3501521" cy="2317673"/>
          </a:xfrm>
          <a:prstGeom prst="rect">
            <a:avLst/>
          </a:prstGeom>
        </p:spPr>
      </p:pic>
      <p:pic>
        <p:nvPicPr>
          <p:cNvPr id="10" name="图片 9">
            <a:extLst>
              <a:ext uri="{FF2B5EF4-FFF2-40B4-BE49-F238E27FC236}">
                <a16:creationId xmlns:a16="http://schemas.microsoft.com/office/drawing/2014/main" id="{2E4EFF35-0FDB-45D6-A036-9F0AEDA1562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51511" y="1114935"/>
            <a:ext cx="1198563" cy="1198563"/>
          </a:xfrm>
          <a:prstGeom prst="rect">
            <a:avLst/>
          </a:prstGeom>
        </p:spPr>
      </p:pic>
      <p:pic>
        <p:nvPicPr>
          <p:cNvPr id="12" name="图片 11">
            <a:extLst>
              <a:ext uri="{FF2B5EF4-FFF2-40B4-BE49-F238E27FC236}">
                <a16:creationId xmlns:a16="http://schemas.microsoft.com/office/drawing/2014/main" id="{53566403-56B1-4E63-BEE8-37C1CB978B5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81036" y="3380509"/>
            <a:ext cx="9410700" cy="3421996"/>
          </a:xfrm>
          <a:prstGeom prst="rect">
            <a:avLst/>
          </a:prstGeom>
        </p:spPr>
      </p:pic>
      <p:pic>
        <p:nvPicPr>
          <p:cNvPr id="17" name="图片 16">
            <a:extLst>
              <a:ext uri="{FF2B5EF4-FFF2-40B4-BE49-F238E27FC236}">
                <a16:creationId xmlns:a16="http://schemas.microsoft.com/office/drawing/2014/main" id="{076D4DE9-66A8-4AA6-8751-1CAC860992C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5829387">
            <a:off x="10472090" y="4733488"/>
            <a:ext cx="2170461" cy="2795554"/>
          </a:xfrm>
          <a:prstGeom prst="rect">
            <a:avLst/>
          </a:prstGeom>
        </p:spPr>
      </p:pic>
      <p:sp>
        <p:nvSpPr>
          <p:cNvPr id="18" name="矩形 17">
            <a:extLst>
              <a:ext uri="{FF2B5EF4-FFF2-40B4-BE49-F238E27FC236}">
                <a16:creationId xmlns:a16="http://schemas.microsoft.com/office/drawing/2014/main" id="{6E4E8894-971A-4825-81D6-CA83C623330C}"/>
              </a:ext>
            </a:extLst>
          </p:cNvPr>
          <p:cNvSpPr/>
          <p:nvPr/>
        </p:nvSpPr>
        <p:spPr>
          <a:xfrm>
            <a:off x="2136857" y="727083"/>
            <a:ext cx="5808467" cy="1629677"/>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96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经典细圆简" panose="02010609000101010101" pitchFamily="49" charset="-122"/>
              </a:rPr>
              <a:t>别具匠心</a:t>
            </a:r>
          </a:p>
        </p:txBody>
      </p:sp>
      <p:pic>
        <p:nvPicPr>
          <p:cNvPr id="21" name="图片 20">
            <a:extLst>
              <a:ext uri="{FF2B5EF4-FFF2-40B4-BE49-F238E27FC236}">
                <a16:creationId xmlns:a16="http://schemas.microsoft.com/office/drawing/2014/main" id="{E652CBF4-AFBA-4A02-B34A-C70FFE62EFA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6587213">
            <a:off x="7518913" y="2042631"/>
            <a:ext cx="3040894" cy="3418875"/>
          </a:xfrm>
          <a:prstGeom prst="rect">
            <a:avLst/>
          </a:prstGeom>
        </p:spPr>
      </p:pic>
      <p:sp>
        <p:nvSpPr>
          <p:cNvPr id="22" name="矩形 21">
            <a:extLst>
              <a:ext uri="{FF2B5EF4-FFF2-40B4-BE49-F238E27FC236}">
                <a16:creationId xmlns:a16="http://schemas.microsoft.com/office/drawing/2014/main" id="{EA834140-BE00-4F9E-AAA2-5D51958F800A}"/>
              </a:ext>
            </a:extLst>
          </p:cNvPr>
          <p:cNvSpPr/>
          <p:nvPr/>
        </p:nvSpPr>
        <p:spPr>
          <a:xfrm>
            <a:off x="2311787" y="2275478"/>
            <a:ext cx="6077240" cy="83362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所有精工制作的对象最珍贵 不能替代的就只有一个字人</a:t>
            </a:r>
            <a:endParaRPr kumimoji="0" lang="en-US" altLang="zh-CN"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人有情怀 有信念 有态度</a:t>
            </a:r>
            <a:endParaRPr kumimoji="0" lang="en-US" altLang="zh-CN"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所以 没有理所当然就 是要在各种变量可能之中仍然做到最好</a:t>
            </a:r>
          </a:p>
        </p:txBody>
      </p:sp>
      <p:pic>
        <p:nvPicPr>
          <p:cNvPr id="25" name="图片 24">
            <a:extLst>
              <a:ext uri="{FF2B5EF4-FFF2-40B4-BE49-F238E27FC236}">
                <a16:creationId xmlns:a16="http://schemas.microsoft.com/office/drawing/2014/main" id="{98DFCD41-18DC-448B-84E4-CFE1323F008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236252" y="979867"/>
            <a:ext cx="465582" cy="443054"/>
          </a:xfrm>
          <a:prstGeom prst="rect">
            <a:avLst/>
          </a:prstGeom>
        </p:spPr>
      </p:pic>
      <p:sp>
        <p:nvSpPr>
          <p:cNvPr id="26" name="矩形 25">
            <a:extLst>
              <a:ext uri="{FF2B5EF4-FFF2-40B4-BE49-F238E27FC236}">
                <a16:creationId xmlns:a16="http://schemas.microsoft.com/office/drawing/2014/main" id="{9A72CFCD-41AA-4981-9ED6-24B6EB21AFB6}"/>
              </a:ext>
            </a:extLst>
          </p:cNvPr>
          <p:cNvSpPr/>
          <p:nvPr/>
        </p:nvSpPr>
        <p:spPr>
          <a:xfrm>
            <a:off x="2255730" y="3169756"/>
            <a:ext cx="5059470" cy="1057790"/>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r>
              <a:rPr kumimoji="0" lang="zh-CN" altLang="en-US" sz="2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大国工匠背后的精神特质提取与知识图谱构建</a:t>
            </a:r>
          </a:p>
        </p:txBody>
      </p:sp>
      <p:sp>
        <p:nvSpPr>
          <p:cNvPr id="2" name="矩形 1">
            <a:extLst>
              <a:ext uri="{FF2B5EF4-FFF2-40B4-BE49-F238E27FC236}">
                <a16:creationId xmlns:a16="http://schemas.microsoft.com/office/drawing/2014/main" id="{63BEFF93-DC32-EE0C-7E7D-501741EEF5D7}"/>
              </a:ext>
            </a:extLst>
          </p:cNvPr>
          <p:cNvSpPr/>
          <p:nvPr/>
        </p:nvSpPr>
        <p:spPr>
          <a:xfrm>
            <a:off x="2255730" y="4160861"/>
            <a:ext cx="6077240" cy="31656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小组成员：张苏芯 冯世欣 程一娇</a:t>
            </a:r>
          </a:p>
        </p:txBody>
      </p:sp>
    </p:spTree>
    <p:extLst>
      <p:ext uri="{BB962C8B-B14F-4D97-AF65-F5344CB8AC3E}">
        <p14:creationId xmlns:p14="http://schemas.microsoft.com/office/powerpoint/2010/main" val="302329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3500D67E-0C21-0112-D607-EB07FD417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3628"/>
            <a:ext cx="12192000" cy="3810000"/>
          </a:xfrm>
          <a:prstGeom prst="rect">
            <a:avLst/>
          </a:prstGeom>
        </p:spPr>
      </p:pic>
      <p:grpSp>
        <p:nvGrpSpPr>
          <p:cNvPr id="6" name="组合 5">
            <a:extLst>
              <a:ext uri="{FF2B5EF4-FFF2-40B4-BE49-F238E27FC236}">
                <a16:creationId xmlns:a16="http://schemas.microsoft.com/office/drawing/2014/main" id="{A2F9F3A7-AF96-94E5-3BD0-6ABCD535D734}"/>
              </a:ext>
            </a:extLst>
          </p:cNvPr>
          <p:cNvGrpSpPr/>
          <p:nvPr/>
        </p:nvGrpSpPr>
        <p:grpSpPr>
          <a:xfrm>
            <a:off x="2587913" y="121920"/>
            <a:ext cx="6359044" cy="729430"/>
            <a:chOff x="2587913" y="424203"/>
            <a:chExt cx="6359044" cy="729430"/>
          </a:xfrm>
        </p:grpSpPr>
        <p:sp>
          <p:nvSpPr>
            <p:cNvPr id="7" name="矩形 6">
              <a:extLst>
                <a:ext uri="{FF2B5EF4-FFF2-40B4-BE49-F238E27FC236}">
                  <a16:creationId xmlns:a16="http://schemas.microsoft.com/office/drawing/2014/main" id="{A2DC281C-ABCE-61F7-9CD0-0275CF647351}"/>
                </a:ext>
              </a:extLst>
            </p:cNvPr>
            <p:cNvSpPr/>
            <p:nvPr/>
          </p:nvSpPr>
          <p:spPr>
            <a:xfrm>
              <a:off x="3669937" y="424203"/>
              <a:ext cx="4271403"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情感演化时序</a:t>
              </a:r>
            </a:p>
          </p:txBody>
        </p:sp>
        <p:pic>
          <p:nvPicPr>
            <p:cNvPr id="8" name="图片 7">
              <a:extLst>
                <a:ext uri="{FF2B5EF4-FFF2-40B4-BE49-F238E27FC236}">
                  <a16:creationId xmlns:a16="http://schemas.microsoft.com/office/drawing/2014/main" id="{C01BEFD3-85A3-4840-87A0-244E4BC1D7B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913" y="556399"/>
              <a:ext cx="825162" cy="461550"/>
            </a:xfrm>
            <a:prstGeom prst="rect">
              <a:avLst/>
            </a:prstGeom>
          </p:spPr>
        </p:pic>
        <p:pic>
          <p:nvPicPr>
            <p:cNvPr id="9" name="图片 8">
              <a:extLst>
                <a:ext uri="{FF2B5EF4-FFF2-40B4-BE49-F238E27FC236}">
                  <a16:creationId xmlns:a16="http://schemas.microsoft.com/office/drawing/2014/main" id="{675E6CC8-2277-D40F-85DE-8948091FECD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1795" y="556399"/>
              <a:ext cx="825162" cy="461550"/>
            </a:xfrm>
            <a:prstGeom prst="rect">
              <a:avLst/>
            </a:prstGeom>
          </p:spPr>
        </p:pic>
      </p:grpSp>
      <p:sp>
        <p:nvSpPr>
          <p:cNvPr id="10" name="文本框 9">
            <a:extLst>
              <a:ext uri="{FF2B5EF4-FFF2-40B4-BE49-F238E27FC236}">
                <a16:creationId xmlns:a16="http://schemas.microsoft.com/office/drawing/2014/main" id="{FF0DDEF6-4757-03E1-C281-FE503430B25E}"/>
              </a:ext>
            </a:extLst>
          </p:cNvPr>
          <p:cNvSpPr txBox="1"/>
          <p:nvPr/>
        </p:nvSpPr>
        <p:spPr>
          <a:xfrm>
            <a:off x="980383" y="5593694"/>
            <a:ext cx="10231234" cy="646331"/>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情感波动较为平缓，</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 「安全」</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与</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「匠心」</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维度贯穿始终</a:t>
            </a:r>
            <a:r>
              <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核电安全无小事，责任写进每一道焊缝</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在技术突破与责任叙事处出现情感峰值。</a:t>
            </a: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p:txBody>
      </p:sp>
    </p:spTree>
    <p:extLst>
      <p:ext uri="{BB962C8B-B14F-4D97-AF65-F5344CB8AC3E}">
        <p14:creationId xmlns:p14="http://schemas.microsoft.com/office/powerpoint/2010/main" val="272447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3B2146B2-299D-D6D7-2246-DC7EF9AA4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517"/>
            <a:ext cx="12191999" cy="3809999"/>
          </a:xfrm>
          <a:prstGeom prst="rect">
            <a:avLst/>
          </a:prstGeom>
        </p:spPr>
      </p:pic>
      <p:grpSp>
        <p:nvGrpSpPr>
          <p:cNvPr id="10" name="组合 9">
            <a:extLst>
              <a:ext uri="{FF2B5EF4-FFF2-40B4-BE49-F238E27FC236}">
                <a16:creationId xmlns:a16="http://schemas.microsoft.com/office/drawing/2014/main" id="{51AB4FF0-4F51-D687-3805-F81A00125B5D}"/>
              </a:ext>
            </a:extLst>
          </p:cNvPr>
          <p:cNvGrpSpPr/>
          <p:nvPr/>
        </p:nvGrpSpPr>
        <p:grpSpPr>
          <a:xfrm>
            <a:off x="2587913" y="121920"/>
            <a:ext cx="6359044" cy="729430"/>
            <a:chOff x="2587913" y="424203"/>
            <a:chExt cx="6359044" cy="729430"/>
          </a:xfrm>
        </p:grpSpPr>
        <p:sp>
          <p:nvSpPr>
            <p:cNvPr id="11" name="矩形 10">
              <a:extLst>
                <a:ext uri="{FF2B5EF4-FFF2-40B4-BE49-F238E27FC236}">
                  <a16:creationId xmlns:a16="http://schemas.microsoft.com/office/drawing/2014/main" id="{C33DC9A5-FE77-D7D6-901C-937F8F211F8A}"/>
                </a:ext>
              </a:extLst>
            </p:cNvPr>
            <p:cNvSpPr/>
            <p:nvPr/>
          </p:nvSpPr>
          <p:spPr>
            <a:xfrm>
              <a:off x="3669937" y="424203"/>
              <a:ext cx="4271403"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情感演化时序</a:t>
              </a:r>
            </a:p>
          </p:txBody>
        </p:sp>
        <p:pic>
          <p:nvPicPr>
            <p:cNvPr id="12" name="图片 11">
              <a:extLst>
                <a:ext uri="{FF2B5EF4-FFF2-40B4-BE49-F238E27FC236}">
                  <a16:creationId xmlns:a16="http://schemas.microsoft.com/office/drawing/2014/main" id="{090D3757-630B-139B-CF75-9D82D8F64E9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913" y="556399"/>
              <a:ext cx="825162" cy="461550"/>
            </a:xfrm>
            <a:prstGeom prst="rect">
              <a:avLst/>
            </a:prstGeom>
          </p:spPr>
        </p:pic>
        <p:pic>
          <p:nvPicPr>
            <p:cNvPr id="13" name="图片 12">
              <a:extLst>
                <a:ext uri="{FF2B5EF4-FFF2-40B4-BE49-F238E27FC236}">
                  <a16:creationId xmlns:a16="http://schemas.microsoft.com/office/drawing/2014/main" id="{0BBF18F1-05B2-EDB6-F6CE-9BB4ADC12A3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1795" y="556399"/>
              <a:ext cx="825162" cy="461550"/>
            </a:xfrm>
            <a:prstGeom prst="rect">
              <a:avLst/>
            </a:prstGeom>
          </p:spPr>
        </p:pic>
      </p:grpSp>
      <p:sp>
        <p:nvSpPr>
          <p:cNvPr id="14" name="文本框 13">
            <a:extLst>
              <a:ext uri="{FF2B5EF4-FFF2-40B4-BE49-F238E27FC236}">
                <a16:creationId xmlns:a16="http://schemas.microsoft.com/office/drawing/2014/main" id="{6B82CBAA-D03D-EB32-398C-474CDEF4B677}"/>
              </a:ext>
            </a:extLst>
          </p:cNvPr>
          <p:cNvSpPr txBox="1"/>
          <p:nvPr/>
        </p:nvSpPr>
        <p:spPr>
          <a:xfrm>
            <a:off x="980383" y="5593694"/>
            <a:ext cx="10231234"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「精度」</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与</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「创新」</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交替领跑</a:t>
            </a:r>
            <a:r>
              <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——0.01 mm </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研磨与机器人产线，同框诠释「智造」。</a:t>
            </a: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在关键技术节点情感集中爆发</a:t>
            </a: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
                <a:srgbClr val="000000"/>
              </a:buClr>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p:txBody>
      </p:sp>
    </p:spTree>
    <p:extLst>
      <p:ext uri="{BB962C8B-B14F-4D97-AF65-F5344CB8AC3E}">
        <p14:creationId xmlns:p14="http://schemas.microsoft.com/office/powerpoint/2010/main" val="1896192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A9A7071C-6DB6-E8A1-5B34-680360E6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9557"/>
            <a:ext cx="12192000" cy="3810000"/>
          </a:xfrm>
          <a:prstGeom prst="rect">
            <a:avLst/>
          </a:prstGeom>
        </p:spPr>
      </p:pic>
      <p:grpSp>
        <p:nvGrpSpPr>
          <p:cNvPr id="10" name="组合 9">
            <a:extLst>
              <a:ext uri="{FF2B5EF4-FFF2-40B4-BE49-F238E27FC236}">
                <a16:creationId xmlns:a16="http://schemas.microsoft.com/office/drawing/2014/main" id="{CDCB420E-86E4-F982-4354-5C43D2D77137}"/>
              </a:ext>
            </a:extLst>
          </p:cNvPr>
          <p:cNvGrpSpPr/>
          <p:nvPr/>
        </p:nvGrpSpPr>
        <p:grpSpPr>
          <a:xfrm>
            <a:off x="2587913" y="121920"/>
            <a:ext cx="6359044" cy="729430"/>
            <a:chOff x="2587913" y="424203"/>
            <a:chExt cx="6359044" cy="729430"/>
          </a:xfrm>
        </p:grpSpPr>
        <p:sp>
          <p:nvSpPr>
            <p:cNvPr id="11" name="矩形 10">
              <a:extLst>
                <a:ext uri="{FF2B5EF4-FFF2-40B4-BE49-F238E27FC236}">
                  <a16:creationId xmlns:a16="http://schemas.microsoft.com/office/drawing/2014/main" id="{E5B36263-378A-08B1-CEFB-7A38FB8FE0E8}"/>
                </a:ext>
              </a:extLst>
            </p:cNvPr>
            <p:cNvSpPr/>
            <p:nvPr/>
          </p:nvSpPr>
          <p:spPr>
            <a:xfrm>
              <a:off x="3669937" y="424203"/>
              <a:ext cx="4271403"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情感演化时序</a:t>
              </a:r>
            </a:p>
          </p:txBody>
        </p:sp>
        <p:pic>
          <p:nvPicPr>
            <p:cNvPr id="12" name="图片 11">
              <a:extLst>
                <a:ext uri="{FF2B5EF4-FFF2-40B4-BE49-F238E27FC236}">
                  <a16:creationId xmlns:a16="http://schemas.microsoft.com/office/drawing/2014/main" id="{4B1C8B7F-EAFD-8B67-1087-24517FE8721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913" y="556399"/>
              <a:ext cx="825162" cy="461550"/>
            </a:xfrm>
            <a:prstGeom prst="rect">
              <a:avLst/>
            </a:prstGeom>
          </p:spPr>
        </p:pic>
        <p:pic>
          <p:nvPicPr>
            <p:cNvPr id="13" name="图片 12">
              <a:extLst>
                <a:ext uri="{FF2B5EF4-FFF2-40B4-BE49-F238E27FC236}">
                  <a16:creationId xmlns:a16="http://schemas.microsoft.com/office/drawing/2014/main" id="{AACB06A3-CA9B-4932-E093-97B6474893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1795" y="556399"/>
              <a:ext cx="825162" cy="461550"/>
            </a:xfrm>
            <a:prstGeom prst="rect">
              <a:avLst/>
            </a:prstGeom>
          </p:spPr>
        </p:pic>
      </p:grpSp>
      <p:sp>
        <p:nvSpPr>
          <p:cNvPr id="14" name="文本框 13">
            <a:extLst>
              <a:ext uri="{FF2B5EF4-FFF2-40B4-BE49-F238E27FC236}">
                <a16:creationId xmlns:a16="http://schemas.microsoft.com/office/drawing/2014/main" id="{6B833688-FF71-F67F-3269-75632898D74C}"/>
              </a:ext>
            </a:extLst>
          </p:cNvPr>
          <p:cNvSpPr txBox="1"/>
          <p:nvPr/>
        </p:nvSpPr>
        <p:spPr>
          <a:xfrm>
            <a:off x="980383" y="5593694"/>
            <a:ext cx="10231234" cy="646331"/>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「精度」</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与</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「匠心」</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双高位运行，情感曲线最平稳</a:t>
            </a:r>
            <a:r>
              <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毫米级误差就是生命线</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在项目竣工阶段自豪感显著提升。</a:t>
            </a: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p:txBody>
      </p:sp>
    </p:spTree>
    <p:extLst>
      <p:ext uri="{BB962C8B-B14F-4D97-AF65-F5344CB8AC3E}">
        <p14:creationId xmlns:p14="http://schemas.microsoft.com/office/powerpoint/2010/main" val="129514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EBBD170D-7E1C-6E71-5925-026675B06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 y="1267073"/>
            <a:ext cx="12187587" cy="3808621"/>
          </a:xfrm>
          <a:prstGeom prst="rect">
            <a:avLst/>
          </a:prstGeom>
        </p:spPr>
      </p:pic>
      <p:grpSp>
        <p:nvGrpSpPr>
          <p:cNvPr id="6" name="组合 5">
            <a:extLst>
              <a:ext uri="{FF2B5EF4-FFF2-40B4-BE49-F238E27FC236}">
                <a16:creationId xmlns:a16="http://schemas.microsoft.com/office/drawing/2014/main" id="{3F874A7E-D184-134A-9A15-B80C0F70FF15}"/>
              </a:ext>
            </a:extLst>
          </p:cNvPr>
          <p:cNvGrpSpPr/>
          <p:nvPr/>
        </p:nvGrpSpPr>
        <p:grpSpPr>
          <a:xfrm>
            <a:off x="2587913" y="121920"/>
            <a:ext cx="6359044" cy="729430"/>
            <a:chOff x="2587913" y="424203"/>
            <a:chExt cx="6359044" cy="729430"/>
          </a:xfrm>
        </p:grpSpPr>
        <p:sp>
          <p:nvSpPr>
            <p:cNvPr id="7" name="矩形 6">
              <a:extLst>
                <a:ext uri="{FF2B5EF4-FFF2-40B4-BE49-F238E27FC236}">
                  <a16:creationId xmlns:a16="http://schemas.microsoft.com/office/drawing/2014/main" id="{D515C7A5-2EC3-A8EC-DDE0-520FC19DB8FD}"/>
                </a:ext>
              </a:extLst>
            </p:cNvPr>
            <p:cNvSpPr/>
            <p:nvPr/>
          </p:nvSpPr>
          <p:spPr>
            <a:xfrm>
              <a:off x="3669937" y="424203"/>
              <a:ext cx="4271403"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情感演化时序</a:t>
              </a:r>
            </a:p>
          </p:txBody>
        </p:sp>
        <p:pic>
          <p:nvPicPr>
            <p:cNvPr id="8" name="图片 7">
              <a:extLst>
                <a:ext uri="{FF2B5EF4-FFF2-40B4-BE49-F238E27FC236}">
                  <a16:creationId xmlns:a16="http://schemas.microsoft.com/office/drawing/2014/main" id="{15836E83-A1E0-7593-8DFE-46E78D88B6E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913" y="556399"/>
              <a:ext cx="825162" cy="461550"/>
            </a:xfrm>
            <a:prstGeom prst="rect">
              <a:avLst/>
            </a:prstGeom>
          </p:spPr>
        </p:pic>
        <p:pic>
          <p:nvPicPr>
            <p:cNvPr id="9" name="图片 8">
              <a:extLst>
                <a:ext uri="{FF2B5EF4-FFF2-40B4-BE49-F238E27FC236}">
                  <a16:creationId xmlns:a16="http://schemas.microsoft.com/office/drawing/2014/main" id="{1326703F-A312-DBC7-6D3C-E4461B601F5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1795" y="556399"/>
              <a:ext cx="825162" cy="461550"/>
            </a:xfrm>
            <a:prstGeom prst="rect">
              <a:avLst/>
            </a:prstGeom>
          </p:spPr>
        </p:pic>
      </p:grpSp>
      <p:sp>
        <p:nvSpPr>
          <p:cNvPr id="12" name="文本框 11">
            <a:extLst>
              <a:ext uri="{FF2B5EF4-FFF2-40B4-BE49-F238E27FC236}">
                <a16:creationId xmlns:a16="http://schemas.microsoft.com/office/drawing/2014/main" id="{C3EAE7E1-FF65-7C31-34BC-99E0BBDD5D25}"/>
              </a:ext>
            </a:extLst>
          </p:cNvPr>
          <p:cNvSpPr txBox="1"/>
          <p:nvPr/>
        </p:nvSpPr>
        <p:spPr>
          <a:xfrm>
            <a:off x="980383" y="5593694"/>
            <a:ext cx="10231234"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「自豪」「创新」</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两条线高位突出</a:t>
            </a:r>
            <a:r>
              <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‘自豪’是面向过去的底气，是传承的起点；‘创新’是面向未来的活力，是传承的路径。</a:t>
            </a:r>
            <a:endParaRPr kumimoji="0" lang="en-US" altLang="zh-CN"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endParaRP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情感曲线呈现多峰结构，与文化叙事节奏契合。</a:t>
            </a:r>
            <a:endPar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endParaRP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endParaRPr>
          </a:p>
        </p:txBody>
      </p:sp>
    </p:spTree>
    <p:extLst>
      <p:ext uri="{BB962C8B-B14F-4D97-AF65-F5344CB8AC3E}">
        <p14:creationId xmlns:p14="http://schemas.microsoft.com/office/powerpoint/2010/main" val="5356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5FA243E-4DB7-435D-A0CE-5778847D22BA}"/>
              </a:ext>
            </a:extLst>
          </p:cNvPr>
          <p:cNvGrpSpPr/>
          <p:nvPr/>
        </p:nvGrpSpPr>
        <p:grpSpPr>
          <a:xfrm>
            <a:off x="655348" y="1915928"/>
            <a:ext cx="3036460" cy="3094660"/>
            <a:chOff x="5625803" y="1504624"/>
            <a:chExt cx="3036460" cy="3094660"/>
          </a:xfrm>
        </p:grpSpPr>
        <p:pic>
          <p:nvPicPr>
            <p:cNvPr id="8" name="图片 7">
              <a:extLst>
                <a:ext uri="{FF2B5EF4-FFF2-40B4-BE49-F238E27FC236}">
                  <a16:creationId xmlns:a16="http://schemas.microsoft.com/office/drawing/2014/main" id="{5FF38C52-2058-43E5-88A0-31D9B3282E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6172742" y="957685"/>
              <a:ext cx="527335" cy="1621213"/>
            </a:xfrm>
            <a:prstGeom prst="rect">
              <a:avLst/>
            </a:prstGeom>
          </p:spPr>
        </p:pic>
        <p:sp>
          <p:nvSpPr>
            <p:cNvPr id="9" name="矩形 8">
              <a:extLst>
                <a:ext uri="{FF2B5EF4-FFF2-40B4-BE49-F238E27FC236}">
                  <a16:creationId xmlns:a16="http://schemas.microsoft.com/office/drawing/2014/main" id="{01A09E4E-D4FC-4CFD-9707-018191F610F6}"/>
                </a:ext>
              </a:extLst>
            </p:cNvPr>
            <p:cNvSpPr/>
            <p:nvPr/>
          </p:nvSpPr>
          <p:spPr>
            <a:xfrm rot="16200000">
              <a:off x="6318334" y="2255355"/>
              <a:ext cx="1932452" cy="2755406"/>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技术难度平均分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1.11</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成就高度平均分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1.11</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创新程度平均分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0.85</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投入程度平均分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0.77</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凸显航天军工工匠在高难度任务中的卓越与专注。</a:t>
              </a:r>
            </a:p>
          </p:txBody>
        </p:sp>
        <p:sp>
          <p:nvSpPr>
            <p:cNvPr id="10" name="矩形 9">
              <a:extLst>
                <a:ext uri="{FF2B5EF4-FFF2-40B4-BE49-F238E27FC236}">
                  <a16:creationId xmlns:a16="http://schemas.microsoft.com/office/drawing/2014/main" id="{8115EE6A-94F6-429F-AA18-122D644FAD16}"/>
                </a:ext>
              </a:extLst>
            </p:cNvPr>
            <p:cNvSpPr/>
            <p:nvPr/>
          </p:nvSpPr>
          <p:spPr>
            <a:xfrm rot="16200000">
              <a:off x="6284537" y="1128054"/>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三极春联字体简" pitchFamily="2" charset="-122"/>
                  <a:ea typeface="三极春联字体简" pitchFamily="2" charset="-122"/>
                  <a:cs typeface="Arial"/>
                </a:rPr>
                <a:t>航天军工</a:t>
              </a:r>
            </a:p>
          </p:txBody>
        </p:sp>
      </p:grpSp>
      <p:sp>
        <p:nvSpPr>
          <p:cNvPr id="14" name="矩形 13">
            <a:extLst>
              <a:ext uri="{FF2B5EF4-FFF2-40B4-BE49-F238E27FC236}">
                <a16:creationId xmlns:a16="http://schemas.microsoft.com/office/drawing/2014/main" id="{816F5B9B-CC69-4D1E-B5DB-B08A3B9FC113}"/>
              </a:ext>
            </a:extLst>
          </p:cNvPr>
          <p:cNvSpPr/>
          <p:nvPr/>
        </p:nvSpPr>
        <p:spPr>
          <a:xfrm>
            <a:off x="2929805" y="568890"/>
            <a:ext cx="6332389"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大国工匠情感维度雷达图分析</a:t>
            </a:r>
          </a:p>
        </p:txBody>
      </p:sp>
      <p:pic>
        <p:nvPicPr>
          <p:cNvPr id="15" name="图片 14">
            <a:extLst>
              <a:ext uri="{FF2B5EF4-FFF2-40B4-BE49-F238E27FC236}">
                <a16:creationId xmlns:a16="http://schemas.microsoft.com/office/drawing/2014/main" id="{71BF7CB8-4DAA-489D-8908-348FC90A1E6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22209" y="604251"/>
            <a:ext cx="825162" cy="461550"/>
          </a:xfrm>
          <a:prstGeom prst="rect">
            <a:avLst/>
          </a:prstGeom>
        </p:spPr>
      </p:pic>
      <p:pic>
        <p:nvPicPr>
          <p:cNvPr id="16" name="图片 15">
            <a:extLst>
              <a:ext uri="{FF2B5EF4-FFF2-40B4-BE49-F238E27FC236}">
                <a16:creationId xmlns:a16="http://schemas.microsoft.com/office/drawing/2014/main" id="{1AC17614-28EF-4072-9637-640CC11737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68944" y="604251"/>
            <a:ext cx="825162" cy="461550"/>
          </a:xfrm>
          <a:prstGeom prst="rect">
            <a:avLst/>
          </a:prstGeom>
        </p:spPr>
      </p:pic>
      <p:pic>
        <p:nvPicPr>
          <p:cNvPr id="5" name="图片 4">
            <a:extLst>
              <a:ext uri="{FF2B5EF4-FFF2-40B4-BE49-F238E27FC236}">
                <a16:creationId xmlns:a16="http://schemas.microsoft.com/office/drawing/2014/main" id="{C878F258-7C5D-6FE4-D853-C586BBC5AB38}"/>
              </a:ext>
            </a:extLst>
          </p:cNvPr>
          <p:cNvPicPr>
            <a:picLocks noChangeAspect="1"/>
          </p:cNvPicPr>
          <p:nvPr/>
        </p:nvPicPr>
        <p:blipFill>
          <a:blip r:embed="rId5">
            <a:extLst>
              <a:ext uri="{28A0092B-C50C-407E-A947-70E740481C1C}">
                <a14:useLocalDpi xmlns:a14="http://schemas.microsoft.com/office/drawing/2010/main" val="0"/>
              </a:ext>
            </a:extLst>
          </a:blip>
          <a:srcRect t="-420" b="3369"/>
          <a:stretch>
            <a:fillRect/>
          </a:stretch>
        </p:blipFill>
        <p:spPr>
          <a:xfrm>
            <a:off x="3691808" y="1856519"/>
            <a:ext cx="8338268" cy="4197951"/>
          </a:xfrm>
          <a:prstGeom prst="rect">
            <a:avLst/>
          </a:prstGeom>
        </p:spPr>
      </p:pic>
    </p:spTree>
    <p:extLst>
      <p:ext uri="{BB962C8B-B14F-4D97-AF65-F5344CB8AC3E}">
        <p14:creationId xmlns:p14="http://schemas.microsoft.com/office/powerpoint/2010/main" val="128044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98B32-C614-6B54-BAE4-609B1C1D9C7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E1C9EF3-3E62-F5F3-E170-5046C9800282}"/>
              </a:ext>
            </a:extLst>
          </p:cNvPr>
          <p:cNvGrpSpPr/>
          <p:nvPr/>
        </p:nvGrpSpPr>
        <p:grpSpPr>
          <a:xfrm>
            <a:off x="8657296" y="2448332"/>
            <a:ext cx="3381965" cy="2654489"/>
            <a:chOff x="4770547" y="375585"/>
            <a:chExt cx="3381965" cy="2654489"/>
          </a:xfrm>
        </p:grpSpPr>
        <p:pic>
          <p:nvPicPr>
            <p:cNvPr id="8" name="图片 7">
              <a:extLst>
                <a:ext uri="{FF2B5EF4-FFF2-40B4-BE49-F238E27FC236}">
                  <a16:creationId xmlns:a16="http://schemas.microsoft.com/office/drawing/2014/main" id="{12314E1D-6489-EBF8-C87D-1BA95281D7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5414348" y="-171354"/>
              <a:ext cx="527335" cy="1621213"/>
            </a:xfrm>
            <a:prstGeom prst="rect">
              <a:avLst/>
            </a:prstGeom>
          </p:spPr>
        </p:pic>
        <p:sp>
          <p:nvSpPr>
            <p:cNvPr id="9" name="矩形 8">
              <a:extLst>
                <a:ext uri="{FF2B5EF4-FFF2-40B4-BE49-F238E27FC236}">
                  <a16:creationId xmlns:a16="http://schemas.microsoft.com/office/drawing/2014/main" id="{B40DF648-5E9C-564D-5FA4-B32309972FB6}"/>
                </a:ext>
              </a:extLst>
            </p:cNvPr>
            <p:cNvSpPr/>
            <p:nvPr/>
          </p:nvSpPr>
          <p:spPr>
            <a:xfrm rot="16200000">
              <a:off x="5495304" y="372865"/>
              <a:ext cx="1932452" cy="3381965"/>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坚守付出维度达满分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1.0</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精度要求平均分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0.83</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工程难度平均分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0.79</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创新突破平均分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0.72</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体现基建工匠在严苛标准下的坚守与突破</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p>
          </p:txBody>
        </p:sp>
        <p:sp>
          <p:nvSpPr>
            <p:cNvPr id="10" name="矩形 9">
              <a:extLst>
                <a:ext uri="{FF2B5EF4-FFF2-40B4-BE49-F238E27FC236}">
                  <a16:creationId xmlns:a16="http://schemas.microsoft.com/office/drawing/2014/main" id="{1AE78E18-ACB0-E468-0EC5-6B8743E10F79}"/>
                </a:ext>
              </a:extLst>
            </p:cNvPr>
            <p:cNvSpPr/>
            <p:nvPr/>
          </p:nvSpPr>
          <p:spPr>
            <a:xfrm rot="16200000">
              <a:off x="5539029" y="26322"/>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三极春联字体简" pitchFamily="2" charset="-122"/>
                  <a:ea typeface="三极春联字体简" pitchFamily="2" charset="-122"/>
                  <a:cs typeface="Arial"/>
                </a:rPr>
                <a:t>基建工程</a:t>
              </a:r>
            </a:p>
          </p:txBody>
        </p:sp>
      </p:grpSp>
      <p:sp>
        <p:nvSpPr>
          <p:cNvPr id="14" name="矩形 13">
            <a:extLst>
              <a:ext uri="{FF2B5EF4-FFF2-40B4-BE49-F238E27FC236}">
                <a16:creationId xmlns:a16="http://schemas.microsoft.com/office/drawing/2014/main" id="{474F049D-92B8-1582-8862-293076746883}"/>
              </a:ext>
            </a:extLst>
          </p:cNvPr>
          <p:cNvSpPr/>
          <p:nvPr/>
        </p:nvSpPr>
        <p:spPr>
          <a:xfrm>
            <a:off x="2929805" y="568890"/>
            <a:ext cx="6332389"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大国工匠情感维度雷达图分析</a:t>
            </a:r>
          </a:p>
        </p:txBody>
      </p:sp>
      <p:pic>
        <p:nvPicPr>
          <p:cNvPr id="15" name="图片 14">
            <a:extLst>
              <a:ext uri="{FF2B5EF4-FFF2-40B4-BE49-F238E27FC236}">
                <a16:creationId xmlns:a16="http://schemas.microsoft.com/office/drawing/2014/main" id="{8852054D-A8EB-FB83-E8B7-A4C4E069CA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22209" y="604251"/>
            <a:ext cx="825162" cy="461550"/>
          </a:xfrm>
          <a:prstGeom prst="rect">
            <a:avLst/>
          </a:prstGeom>
        </p:spPr>
      </p:pic>
      <p:pic>
        <p:nvPicPr>
          <p:cNvPr id="16" name="图片 15">
            <a:extLst>
              <a:ext uri="{FF2B5EF4-FFF2-40B4-BE49-F238E27FC236}">
                <a16:creationId xmlns:a16="http://schemas.microsoft.com/office/drawing/2014/main" id="{8DA84661-E65E-E449-30E7-FC9127E1CF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68944" y="604251"/>
            <a:ext cx="825162" cy="461550"/>
          </a:xfrm>
          <a:prstGeom prst="rect">
            <a:avLst/>
          </a:prstGeom>
        </p:spPr>
      </p:pic>
      <p:pic>
        <p:nvPicPr>
          <p:cNvPr id="5" name="图片 4">
            <a:extLst>
              <a:ext uri="{FF2B5EF4-FFF2-40B4-BE49-F238E27FC236}">
                <a16:creationId xmlns:a16="http://schemas.microsoft.com/office/drawing/2014/main" id="{0BE946F8-8EB0-C63C-623D-9BB7E3CFF45E}"/>
              </a:ext>
            </a:extLst>
          </p:cNvPr>
          <p:cNvPicPr>
            <a:picLocks noChangeAspect="1"/>
          </p:cNvPicPr>
          <p:nvPr/>
        </p:nvPicPr>
        <p:blipFill>
          <a:blip r:embed="rId5">
            <a:extLst>
              <a:ext uri="{28A0092B-C50C-407E-A947-70E740481C1C}">
                <a14:useLocalDpi xmlns:a14="http://schemas.microsoft.com/office/drawing/2010/main" val="0"/>
              </a:ext>
            </a:extLst>
          </a:blip>
          <a:srcRect t="5065" b="3483"/>
          <a:stretch>
            <a:fillRect/>
          </a:stretch>
        </p:blipFill>
        <p:spPr>
          <a:xfrm>
            <a:off x="152741" y="1879138"/>
            <a:ext cx="8338268" cy="3965432"/>
          </a:xfrm>
          <a:prstGeom prst="rect">
            <a:avLst/>
          </a:prstGeom>
        </p:spPr>
      </p:pic>
    </p:spTree>
    <p:extLst>
      <p:ext uri="{BB962C8B-B14F-4D97-AF65-F5344CB8AC3E}">
        <p14:creationId xmlns:p14="http://schemas.microsoft.com/office/powerpoint/2010/main" val="321743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A27D5-6F8F-F21B-3AC9-D3E2E24E8B7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10BA30F-E241-FFEC-CE4A-6C789B70742C}"/>
              </a:ext>
            </a:extLst>
          </p:cNvPr>
          <p:cNvGrpSpPr/>
          <p:nvPr/>
        </p:nvGrpSpPr>
        <p:grpSpPr>
          <a:xfrm>
            <a:off x="519847" y="2339243"/>
            <a:ext cx="3171837" cy="2908398"/>
            <a:chOff x="5490302" y="1764309"/>
            <a:chExt cx="3171837" cy="2908398"/>
          </a:xfrm>
        </p:grpSpPr>
        <p:pic>
          <p:nvPicPr>
            <p:cNvPr id="8" name="图片 7">
              <a:extLst>
                <a:ext uri="{FF2B5EF4-FFF2-40B4-BE49-F238E27FC236}">
                  <a16:creationId xmlns:a16="http://schemas.microsoft.com/office/drawing/2014/main" id="{E2688FF3-850B-095F-8712-24D1BA7A38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6037241" y="1217370"/>
              <a:ext cx="527335" cy="1621213"/>
            </a:xfrm>
            <a:prstGeom prst="rect">
              <a:avLst/>
            </a:prstGeom>
          </p:spPr>
        </p:pic>
        <p:sp>
          <p:nvSpPr>
            <p:cNvPr id="9" name="矩形 8">
              <a:extLst>
                <a:ext uri="{FF2B5EF4-FFF2-40B4-BE49-F238E27FC236}">
                  <a16:creationId xmlns:a16="http://schemas.microsoft.com/office/drawing/2014/main" id="{1C7DCDCC-6A13-8579-7776-F1485302C5E9}"/>
                </a:ext>
              </a:extLst>
            </p:cNvPr>
            <p:cNvSpPr/>
            <p:nvPr/>
          </p:nvSpPr>
          <p:spPr>
            <a:xfrm rot="16200000">
              <a:off x="6278395" y="2288963"/>
              <a:ext cx="1932452" cy="2835036"/>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创新程度平均分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0.85</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投入程度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0.69</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各维度分数波动集中在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0.2-1.0 </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区间，展现装备制造工匠在到最好</a:t>
              </a:r>
            </a:p>
          </p:txBody>
        </p:sp>
        <p:sp>
          <p:nvSpPr>
            <p:cNvPr id="10" name="矩形 9">
              <a:extLst>
                <a:ext uri="{FF2B5EF4-FFF2-40B4-BE49-F238E27FC236}">
                  <a16:creationId xmlns:a16="http://schemas.microsoft.com/office/drawing/2014/main" id="{D064B15B-8284-C4D2-46A4-2EB56061BF8D}"/>
                </a:ext>
              </a:extLst>
            </p:cNvPr>
            <p:cNvSpPr/>
            <p:nvPr/>
          </p:nvSpPr>
          <p:spPr>
            <a:xfrm rot="16200000">
              <a:off x="6148663" y="1389994"/>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三极春联字体简" pitchFamily="2" charset="-122"/>
                  <a:ea typeface="三极春联字体简" pitchFamily="2" charset="-122"/>
                  <a:cs typeface="Arial"/>
                </a:rPr>
                <a:t>装备制造</a:t>
              </a:r>
            </a:p>
          </p:txBody>
        </p:sp>
      </p:grpSp>
      <p:sp>
        <p:nvSpPr>
          <p:cNvPr id="14" name="矩形 13">
            <a:extLst>
              <a:ext uri="{FF2B5EF4-FFF2-40B4-BE49-F238E27FC236}">
                <a16:creationId xmlns:a16="http://schemas.microsoft.com/office/drawing/2014/main" id="{F7F55E2D-2629-B228-A5AE-F41947AE6BDC}"/>
              </a:ext>
            </a:extLst>
          </p:cNvPr>
          <p:cNvSpPr/>
          <p:nvPr/>
        </p:nvSpPr>
        <p:spPr>
          <a:xfrm>
            <a:off x="2929805" y="568890"/>
            <a:ext cx="6332389"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大国工匠情感维度雷达图分析</a:t>
            </a:r>
          </a:p>
        </p:txBody>
      </p:sp>
      <p:pic>
        <p:nvPicPr>
          <p:cNvPr id="15" name="图片 14">
            <a:extLst>
              <a:ext uri="{FF2B5EF4-FFF2-40B4-BE49-F238E27FC236}">
                <a16:creationId xmlns:a16="http://schemas.microsoft.com/office/drawing/2014/main" id="{049090DF-23D2-B847-EA91-50341FE8FF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22209" y="604251"/>
            <a:ext cx="825162" cy="461550"/>
          </a:xfrm>
          <a:prstGeom prst="rect">
            <a:avLst/>
          </a:prstGeom>
        </p:spPr>
      </p:pic>
      <p:pic>
        <p:nvPicPr>
          <p:cNvPr id="16" name="图片 15">
            <a:extLst>
              <a:ext uri="{FF2B5EF4-FFF2-40B4-BE49-F238E27FC236}">
                <a16:creationId xmlns:a16="http://schemas.microsoft.com/office/drawing/2014/main" id="{6A0CF095-8A0B-760D-E9CF-3F49055861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68944" y="604251"/>
            <a:ext cx="825162" cy="461550"/>
          </a:xfrm>
          <a:prstGeom prst="rect">
            <a:avLst/>
          </a:prstGeom>
        </p:spPr>
      </p:pic>
      <p:pic>
        <p:nvPicPr>
          <p:cNvPr id="5" name="图片 4">
            <a:extLst>
              <a:ext uri="{FF2B5EF4-FFF2-40B4-BE49-F238E27FC236}">
                <a16:creationId xmlns:a16="http://schemas.microsoft.com/office/drawing/2014/main" id="{36657580-CAB6-6890-CCF9-311B934D40F9}"/>
              </a:ext>
            </a:extLst>
          </p:cNvPr>
          <p:cNvPicPr>
            <a:picLocks noChangeAspect="1"/>
          </p:cNvPicPr>
          <p:nvPr/>
        </p:nvPicPr>
        <p:blipFill>
          <a:blip r:embed="rId5">
            <a:extLst>
              <a:ext uri="{28A0092B-C50C-407E-A947-70E740481C1C}">
                <a14:useLocalDpi xmlns:a14="http://schemas.microsoft.com/office/drawing/2010/main" val="0"/>
              </a:ext>
            </a:extLst>
          </a:blip>
          <a:srcRect t="7145" b="3436"/>
          <a:stretch>
            <a:fillRect/>
          </a:stretch>
        </p:blipFill>
        <p:spPr>
          <a:xfrm>
            <a:off x="3691808" y="2344732"/>
            <a:ext cx="8338268" cy="3873367"/>
          </a:xfrm>
          <a:prstGeom prst="rect">
            <a:avLst/>
          </a:prstGeom>
        </p:spPr>
      </p:pic>
    </p:spTree>
    <p:extLst>
      <p:ext uri="{BB962C8B-B14F-4D97-AF65-F5344CB8AC3E}">
        <p14:creationId xmlns:p14="http://schemas.microsoft.com/office/powerpoint/2010/main" val="267977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dur="1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A4A16-EA67-F796-AEB2-E8A0023A377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857AE2F-0257-CE28-F49D-CE0DC5C83033}"/>
              </a:ext>
            </a:extLst>
          </p:cNvPr>
          <p:cNvGrpSpPr/>
          <p:nvPr/>
        </p:nvGrpSpPr>
        <p:grpSpPr>
          <a:xfrm>
            <a:off x="576290" y="2362250"/>
            <a:ext cx="3271081" cy="3016931"/>
            <a:chOff x="5546745" y="1777691"/>
            <a:chExt cx="3271081" cy="3016931"/>
          </a:xfrm>
        </p:grpSpPr>
        <p:pic>
          <p:nvPicPr>
            <p:cNvPr id="8" name="图片 7">
              <a:extLst>
                <a:ext uri="{FF2B5EF4-FFF2-40B4-BE49-F238E27FC236}">
                  <a16:creationId xmlns:a16="http://schemas.microsoft.com/office/drawing/2014/main" id="{EF9D9277-3484-F03B-F853-B721FBE12F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6093684" y="1230752"/>
              <a:ext cx="527335" cy="1621213"/>
            </a:xfrm>
            <a:prstGeom prst="rect">
              <a:avLst/>
            </a:prstGeom>
          </p:spPr>
        </p:pic>
        <p:sp>
          <p:nvSpPr>
            <p:cNvPr id="9" name="矩形 8">
              <a:extLst>
                <a:ext uri="{FF2B5EF4-FFF2-40B4-BE49-F238E27FC236}">
                  <a16:creationId xmlns:a16="http://schemas.microsoft.com/office/drawing/2014/main" id="{0D6852CA-5BF1-59B2-C03F-BE6240D8529D}"/>
                </a:ext>
              </a:extLst>
            </p:cNvPr>
            <p:cNvSpPr/>
            <p:nvPr/>
          </p:nvSpPr>
          <p:spPr>
            <a:xfrm rot="16200000">
              <a:off x="6361090" y="2337886"/>
              <a:ext cx="1932452" cy="2981020"/>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创新突破力平均分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0.923</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技术精密度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0.874</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行业贡献度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0.908</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安全把控度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0.821</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各维度分数集中在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0.70-0.95</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，彰显能源工匠的专业与担当。</a:t>
              </a:r>
            </a:p>
          </p:txBody>
        </p:sp>
        <p:sp>
          <p:nvSpPr>
            <p:cNvPr id="10" name="矩形 9">
              <a:extLst>
                <a:ext uri="{FF2B5EF4-FFF2-40B4-BE49-F238E27FC236}">
                  <a16:creationId xmlns:a16="http://schemas.microsoft.com/office/drawing/2014/main" id="{5F4D0D25-C4D5-3492-8E32-BEEB90439276}"/>
                </a:ext>
              </a:extLst>
            </p:cNvPr>
            <p:cNvSpPr/>
            <p:nvPr/>
          </p:nvSpPr>
          <p:spPr>
            <a:xfrm rot="16200000">
              <a:off x="6166978" y="1382096"/>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三极春联字体简" pitchFamily="2" charset="-122"/>
                  <a:ea typeface="三极春联字体简" pitchFamily="2" charset="-122"/>
                  <a:cs typeface="Arial"/>
                </a:rPr>
                <a:t>能源电力</a:t>
              </a:r>
            </a:p>
          </p:txBody>
        </p:sp>
      </p:grpSp>
      <p:sp>
        <p:nvSpPr>
          <p:cNvPr id="14" name="矩形 13">
            <a:extLst>
              <a:ext uri="{FF2B5EF4-FFF2-40B4-BE49-F238E27FC236}">
                <a16:creationId xmlns:a16="http://schemas.microsoft.com/office/drawing/2014/main" id="{4D1EB32F-38AE-4E1C-AC0C-F11511B835E2}"/>
              </a:ext>
            </a:extLst>
          </p:cNvPr>
          <p:cNvSpPr/>
          <p:nvPr/>
        </p:nvSpPr>
        <p:spPr>
          <a:xfrm>
            <a:off x="2929805" y="568890"/>
            <a:ext cx="6332389"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大国工匠情感维度雷达图分析</a:t>
            </a:r>
          </a:p>
        </p:txBody>
      </p:sp>
      <p:pic>
        <p:nvPicPr>
          <p:cNvPr id="15" name="图片 14">
            <a:extLst>
              <a:ext uri="{FF2B5EF4-FFF2-40B4-BE49-F238E27FC236}">
                <a16:creationId xmlns:a16="http://schemas.microsoft.com/office/drawing/2014/main" id="{C28EC303-66D7-6CFD-7DA2-F952955FC81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22209" y="604251"/>
            <a:ext cx="825162" cy="461550"/>
          </a:xfrm>
          <a:prstGeom prst="rect">
            <a:avLst/>
          </a:prstGeom>
        </p:spPr>
      </p:pic>
      <p:pic>
        <p:nvPicPr>
          <p:cNvPr id="16" name="图片 15">
            <a:extLst>
              <a:ext uri="{FF2B5EF4-FFF2-40B4-BE49-F238E27FC236}">
                <a16:creationId xmlns:a16="http://schemas.microsoft.com/office/drawing/2014/main" id="{905BD479-AE6F-82BE-D3EA-59AE5926B0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68944" y="604251"/>
            <a:ext cx="825162" cy="461550"/>
          </a:xfrm>
          <a:prstGeom prst="rect">
            <a:avLst/>
          </a:prstGeom>
        </p:spPr>
      </p:pic>
      <p:pic>
        <p:nvPicPr>
          <p:cNvPr id="5" name="图片 4">
            <a:extLst>
              <a:ext uri="{FF2B5EF4-FFF2-40B4-BE49-F238E27FC236}">
                <a16:creationId xmlns:a16="http://schemas.microsoft.com/office/drawing/2014/main" id="{87863929-CDAF-F97E-C766-CC413AD23E20}"/>
              </a:ext>
            </a:extLst>
          </p:cNvPr>
          <p:cNvPicPr>
            <a:picLocks noChangeAspect="1"/>
          </p:cNvPicPr>
          <p:nvPr/>
        </p:nvPicPr>
        <p:blipFill>
          <a:blip r:embed="rId5">
            <a:extLst>
              <a:ext uri="{28A0092B-C50C-407E-A947-70E740481C1C}">
                <a14:useLocalDpi xmlns:a14="http://schemas.microsoft.com/office/drawing/2010/main" val="0"/>
              </a:ext>
            </a:extLst>
          </a:blip>
          <a:srcRect t="8123" b="3436"/>
          <a:stretch>
            <a:fillRect/>
          </a:stretch>
        </p:blipFill>
        <p:spPr>
          <a:xfrm>
            <a:off x="3691808" y="2396691"/>
            <a:ext cx="8338268" cy="3831034"/>
          </a:xfrm>
          <a:prstGeom prst="rect">
            <a:avLst/>
          </a:prstGeom>
        </p:spPr>
      </p:pic>
    </p:spTree>
    <p:extLst>
      <p:ext uri="{BB962C8B-B14F-4D97-AF65-F5344CB8AC3E}">
        <p14:creationId xmlns:p14="http://schemas.microsoft.com/office/powerpoint/2010/main" val="13670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dur="1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3EEF-EA2F-1399-C49B-46F58FA9573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DA03004-6190-0742-B018-C00149D7441D}"/>
              </a:ext>
            </a:extLst>
          </p:cNvPr>
          <p:cNvGrpSpPr/>
          <p:nvPr/>
        </p:nvGrpSpPr>
        <p:grpSpPr>
          <a:xfrm>
            <a:off x="604910" y="2265545"/>
            <a:ext cx="3228750" cy="3094547"/>
            <a:chOff x="5575365" y="1796487"/>
            <a:chExt cx="3228750" cy="3094547"/>
          </a:xfrm>
        </p:grpSpPr>
        <p:pic>
          <p:nvPicPr>
            <p:cNvPr id="8" name="图片 7">
              <a:extLst>
                <a:ext uri="{FF2B5EF4-FFF2-40B4-BE49-F238E27FC236}">
                  <a16:creationId xmlns:a16="http://schemas.microsoft.com/office/drawing/2014/main" id="{1A4CC371-F905-9B55-6FD2-16A88F01B2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6122304" y="1249548"/>
              <a:ext cx="527335" cy="1621213"/>
            </a:xfrm>
            <a:prstGeom prst="rect">
              <a:avLst/>
            </a:prstGeom>
          </p:spPr>
        </p:pic>
        <p:sp>
          <p:nvSpPr>
            <p:cNvPr id="9" name="矩形 8">
              <a:extLst>
                <a:ext uri="{FF2B5EF4-FFF2-40B4-BE49-F238E27FC236}">
                  <a16:creationId xmlns:a16="http://schemas.microsoft.com/office/drawing/2014/main" id="{3565E714-C852-D414-E90E-10FD8AB008AB}"/>
                </a:ext>
              </a:extLst>
            </p:cNvPr>
            <p:cNvSpPr/>
            <p:nvPr/>
          </p:nvSpPr>
          <p:spPr>
            <a:xfrm rot="16200000">
              <a:off x="6347379" y="2434298"/>
              <a:ext cx="1932452" cy="2981020"/>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坚持程度与成就感平均分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1.0</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责任感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0.86</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艰辛程度平均分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0.77</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极致程度平均分 </a:t>
              </a:r>
              <a:r>
                <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0.82</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rPr>
                <a:t>体现文化传承者的执着与坚守。</a:t>
              </a: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lumMod val="65000"/>
                    <a:lumOff val="35000"/>
                  </a:srgbClr>
                </a:solidFill>
                <a:effectLst/>
                <a:uLnTx/>
                <a:uFillTx/>
                <a:latin typeface="三极春联字体简" pitchFamily="2" charset="-122"/>
                <a:ea typeface="三极春联字体简" pitchFamily="2" charset="-122"/>
                <a:cs typeface="Arial"/>
              </a:endParaRPr>
            </a:p>
          </p:txBody>
        </p:sp>
        <p:sp>
          <p:nvSpPr>
            <p:cNvPr id="10" name="矩形 9">
              <a:extLst>
                <a:ext uri="{FF2B5EF4-FFF2-40B4-BE49-F238E27FC236}">
                  <a16:creationId xmlns:a16="http://schemas.microsoft.com/office/drawing/2014/main" id="{35F15874-5A24-3C81-B406-D2705F1970DE}"/>
                </a:ext>
              </a:extLst>
            </p:cNvPr>
            <p:cNvSpPr/>
            <p:nvPr/>
          </p:nvSpPr>
          <p:spPr>
            <a:xfrm rot="16200000">
              <a:off x="6218111" y="1414608"/>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三极春联字体简" pitchFamily="2" charset="-122"/>
                  <a:ea typeface="三极春联字体简" pitchFamily="2" charset="-122"/>
                  <a:cs typeface="Arial"/>
                </a:rPr>
                <a:t>文化传承</a:t>
              </a:r>
            </a:p>
          </p:txBody>
        </p:sp>
      </p:grpSp>
      <p:sp>
        <p:nvSpPr>
          <p:cNvPr id="14" name="矩形 13">
            <a:extLst>
              <a:ext uri="{FF2B5EF4-FFF2-40B4-BE49-F238E27FC236}">
                <a16:creationId xmlns:a16="http://schemas.microsoft.com/office/drawing/2014/main" id="{806CF324-9AAF-B7CB-0433-5925B341995D}"/>
              </a:ext>
            </a:extLst>
          </p:cNvPr>
          <p:cNvSpPr/>
          <p:nvPr/>
        </p:nvSpPr>
        <p:spPr>
          <a:xfrm>
            <a:off x="2929805" y="568890"/>
            <a:ext cx="6332389"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大国工匠情感维度雷达图分析</a:t>
            </a:r>
          </a:p>
        </p:txBody>
      </p:sp>
      <p:pic>
        <p:nvPicPr>
          <p:cNvPr id="15" name="图片 14">
            <a:extLst>
              <a:ext uri="{FF2B5EF4-FFF2-40B4-BE49-F238E27FC236}">
                <a16:creationId xmlns:a16="http://schemas.microsoft.com/office/drawing/2014/main" id="{10A2EECB-85C7-0102-58D3-62F6F4FFE46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22209" y="604251"/>
            <a:ext cx="825162" cy="461550"/>
          </a:xfrm>
          <a:prstGeom prst="rect">
            <a:avLst/>
          </a:prstGeom>
        </p:spPr>
      </p:pic>
      <p:pic>
        <p:nvPicPr>
          <p:cNvPr id="16" name="图片 15">
            <a:extLst>
              <a:ext uri="{FF2B5EF4-FFF2-40B4-BE49-F238E27FC236}">
                <a16:creationId xmlns:a16="http://schemas.microsoft.com/office/drawing/2014/main" id="{1C6183A5-5217-CCFB-F426-1430A41D4BB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68944" y="604251"/>
            <a:ext cx="825162" cy="461550"/>
          </a:xfrm>
          <a:prstGeom prst="rect">
            <a:avLst/>
          </a:prstGeom>
        </p:spPr>
      </p:pic>
      <p:pic>
        <p:nvPicPr>
          <p:cNvPr id="5" name="图片 4">
            <a:extLst>
              <a:ext uri="{FF2B5EF4-FFF2-40B4-BE49-F238E27FC236}">
                <a16:creationId xmlns:a16="http://schemas.microsoft.com/office/drawing/2014/main" id="{B1C02742-9E0F-0BC2-E33E-0E3A389B03A6}"/>
              </a:ext>
            </a:extLst>
          </p:cNvPr>
          <p:cNvPicPr>
            <a:picLocks noChangeAspect="1"/>
          </p:cNvPicPr>
          <p:nvPr/>
        </p:nvPicPr>
        <p:blipFill>
          <a:blip r:embed="rId5">
            <a:extLst>
              <a:ext uri="{28A0092B-C50C-407E-A947-70E740481C1C}">
                <a14:useLocalDpi xmlns:a14="http://schemas.microsoft.com/office/drawing/2010/main" val="0"/>
              </a:ext>
            </a:extLst>
          </a:blip>
          <a:srcRect t="8709" b="3436"/>
          <a:stretch>
            <a:fillRect/>
          </a:stretch>
        </p:blipFill>
        <p:spPr>
          <a:xfrm>
            <a:off x="3691808" y="2306590"/>
            <a:ext cx="8338268" cy="3805634"/>
          </a:xfrm>
          <a:prstGeom prst="rect">
            <a:avLst/>
          </a:prstGeom>
        </p:spPr>
      </p:pic>
    </p:spTree>
    <p:extLst>
      <p:ext uri="{BB962C8B-B14F-4D97-AF65-F5344CB8AC3E}">
        <p14:creationId xmlns:p14="http://schemas.microsoft.com/office/powerpoint/2010/main" val="383673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dur="1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A34C70-9981-A40A-1ADA-040466BFDC9E}"/>
              </a:ext>
            </a:extLst>
          </p:cNvPr>
          <p:cNvPicPr>
            <a:picLocks noChangeAspect="1"/>
          </p:cNvPicPr>
          <p:nvPr/>
        </p:nvPicPr>
        <p:blipFill>
          <a:blip r:embed="rId3"/>
          <a:stretch>
            <a:fillRect/>
          </a:stretch>
        </p:blipFill>
        <p:spPr>
          <a:xfrm>
            <a:off x="279536" y="969264"/>
            <a:ext cx="3929258" cy="2404872"/>
          </a:xfrm>
          <a:prstGeom prst="rect">
            <a:avLst/>
          </a:prstGeom>
        </p:spPr>
      </p:pic>
      <p:pic>
        <p:nvPicPr>
          <p:cNvPr id="5" name="图片 4">
            <a:extLst>
              <a:ext uri="{FF2B5EF4-FFF2-40B4-BE49-F238E27FC236}">
                <a16:creationId xmlns:a16="http://schemas.microsoft.com/office/drawing/2014/main" id="{ECC64EBA-DF36-FE7C-75DA-F4BDAA33203B}"/>
              </a:ext>
            </a:extLst>
          </p:cNvPr>
          <p:cNvPicPr>
            <a:picLocks noChangeAspect="1"/>
          </p:cNvPicPr>
          <p:nvPr/>
        </p:nvPicPr>
        <p:blipFill>
          <a:blip r:embed="rId4"/>
          <a:srcRect r="4624"/>
          <a:stretch>
            <a:fillRect/>
          </a:stretch>
        </p:blipFill>
        <p:spPr>
          <a:xfrm>
            <a:off x="4333325" y="969263"/>
            <a:ext cx="4019124" cy="2404871"/>
          </a:xfrm>
          <a:prstGeom prst="rect">
            <a:avLst/>
          </a:prstGeom>
        </p:spPr>
      </p:pic>
      <p:pic>
        <p:nvPicPr>
          <p:cNvPr id="7" name="图片 6">
            <a:extLst>
              <a:ext uri="{FF2B5EF4-FFF2-40B4-BE49-F238E27FC236}">
                <a16:creationId xmlns:a16="http://schemas.microsoft.com/office/drawing/2014/main" id="{FD374D07-94E8-31BD-4868-6BB59B6A06C1}"/>
              </a:ext>
            </a:extLst>
          </p:cNvPr>
          <p:cNvPicPr>
            <a:picLocks noChangeAspect="1"/>
          </p:cNvPicPr>
          <p:nvPr/>
        </p:nvPicPr>
        <p:blipFill>
          <a:blip r:embed="rId5"/>
          <a:stretch>
            <a:fillRect/>
          </a:stretch>
        </p:blipFill>
        <p:spPr>
          <a:xfrm>
            <a:off x="1792855" y="3574077"/>
            <a:ext cx="4411253" cy="2769661"/>
          </a:xfrm>
          <a:prstGeom prst="rect">
            <a:avLst/>
          </a:prstGeom>
        </p:spPr>
      </p:pic>
      <p:pic>
        <p:nvPicPr>
          <p:cNvPr id="9" name="图片 8">
            <a:extLst>
              <a:ext uri="{FF2B5EF4-FFF2-40B4-BE49-F238E27FC236}">
                <a16:creationId xmlns:a16="http://schemas.microsoft.com/office/drawing/2014/main" id="{73D375C3-E2BB-3A87-44DA-BC194ECB672C}"/>
              </a:ext>
            </a:extLst>
          </p:cNvPr>
          <p:cNvPicPr>
            <a:picLocks noChangeAspect="1"/>
          </p:cNvPicPr>
          <p:nvPr/>
        </p:nvPicPr>
        <p:blipFill>
          <a:blip r:embed="rId6"/>
          <a:stretch>
            <a:fillRect/>
          </a:stretch>
        </p:blipFill>
        <p:spPr>
          <a:xfrm>
            <a:off x="6674576" y="3574077"/>
            <a:ext cx="4411252" cy="2767463"/>
          </a:xfrm>
          <a:prstGeom prst="rect">
            <a:avLst/>
          </a:prstGeom>
        </p:spPr>
      </p:pic>
      <p:pic>
        <p:nvPicPr>
          <p:cNvPr id="11" name="图片 10">
            <a:extLst>
              <a:ext uri="{FF2B5EF4-FFF2-40B4-BE49-F238E27FC236}">
                <a16:creationId xmlns:a16="http://schemas.microsoft.com/office/drawing/2014/main" id="{5B001A67-7AD8-156A-42A8-308D292C793D}"/>
              </a:ext>
            </a:extLst>
          </p:cNvPr>
          <p:cNvPicPr>
            <a:picLocks noChangeAspect="1"/>
          </p:cNvPicPr>
          <p:nvPr/>
        </p:nvPicPr>
        <p:blipFill>
          <a:blip r:embed="rId7"/>
          <a:stretch>
            <a:fillRect/>
          </a:stretch>
        </p:blipFill>
        <p:spPr>
          <a:xfrm>
            <a:off x="8438175" y="969263"/>
            <a:ext cx="3753825" cy="2404870"/>
          </a:xfrm>
          <a:prstGeom prst="rect">
            <a:avLst/>
          </a:prstGeom>
        </p:spPr>
      </p:pic>
      <p:sp>
        <p:nvSpPr>
          <p:cNvPr id="12" name="矩形 11">
            <a:extLst>
              <a:ext uri="{FF2B5EF4-FFF2-40B4-BE49-F238E27FC236}">
                <a16:creationId xmlns:a16="http://schemas.microsoft.com/office/drawing/2014/main" id="{B6BF6BAF-2EC7-A0F2-C55E-CFF6282A9D1E}"/>
              </a:ext>
            </a:extLst>
          </p:cNvPr>
          <p:cNvSpPr/>
          <p:nvPr/>
        </p:nvSpPr>
        <p:spPr>
          <a:xfrm>
            <a:off x="2773179" y="235515"/>
            <a:ext cx="6608935"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各领域大国工匠精神品质热力图</a:t>
            </a:r>
          </a:p>
        </p:txBody>
      </p:sp>
      <p:sp>
        <p:nvSpPr>
          <p:cNvPr id="2" name="矩形 1">
            <a:extLst>
              <a:ext uri="{FF2B5EF4-FFF2-40B4-BE49-F238E27FC236}">
                <a16:creationId xmlns:a16="http://schemas.microsoft.com/office/drawing/2014/main" id="{3923A4E0-4F12-E06B-DAD2-006A5D11C247}"/>
              </a:ext>
            </a:extLst>
          </p:cNvPr>
          <p:cNvSpPr/>
          <p:nvPr/>
        </p:nvSpPr>
        <p:spPr>
          <a:xfrm>
            <a:off x="1447136" y="3104444"/>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1BF097D-5CD4-DC70-F80F-4F5D2DF16792}"/>
              </a:ext>
            </a:extLst>
          </p:cNvPr>
          <p:cNvSpPr/>
          <p:nvPr/>
        </p:nvSpPr>
        <p:spPr>
          <a:xfrm>
            <a:off x="574777" y="3104444"/>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088454F-0283-4357-D221-9E0BEBB54F08}"/>
              </a:ext>
            </a:extLst>
          </p:cNvPr>
          <p:cNvSpPr/>
          <p:nvPr/>
        </p:nvSpPr>
        <p:spPr>
          <a:xfrm>
            <a:off x="5640763" y="3059288"/>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CFA8BF-26A2-5E3E-1B55-C52E79B8E525}"/>
              </a:ext>
            </a:extLst>
          </p:cNvPr>
          <p:cNvSpPr/>
          <p:nvPr/>
        </p:nvSpPr>
        <p:spPr>
          <a:xfrm>
            <a:off x="4768404" y="3059288"/>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25006DA-DA76-0B99-8939-3C44E3BE8B3B}"/>
              </a:ext>
            </a:extLst>
          </p:cNvPr>
          <p:cNvSpPr/>
          <p:nvPr/>
        </p:nvSpPr>
        <p:spPr>
          <a:xfrm>
            <a:off x="11238379" y="3078566"/>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BC9242F-46EA-C4D7-891E-A82920351939}"/>
              </a:ext>
            </a:extLst>
          </p:cNvPr>
          <p:cNvSpPr/>
          <p:nvPr/>
        </p:nvSpPr>
        <p:spPr>
          <a:xfrm>
            <a:off x="9526121" y="3078566"/>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620B9CE-0923-CC24-937E-8336A58D45AF}"/>
              </a:ext>
            </a:extLst>
          </p:cNvPr>
          <p:cNvSpPr/>
          <p:nvPr/>
        </p:nvSpPr>
        <p:spPr>
          <a:xfrm>
            <a:off x="4600119" y="6013579"/>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A3131A8-65EB-EE02-8836-0B2B85B263F2}"/>
              </a:ext>
            </a:extLst>
          </p:cNvPr>
          <p:cNvSpPr/>
          <p:nvPr/>
        </p:nvSpPr>
        <p:spPr>
          <a:xfrm>
            <a:off x="3091063" y="6013579"/>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933B4D7-99C3-F8B0-7D0B-DC41144EBDB2}"/>
              </a:ext>
            </a:extLst>
          </p:cNvPr>
          <p:cNvSpPr/>
          <p:nvPr/>
        </p:nvSpPr>
        <p:spPr>
          <a:xfrm>
            <a:off x="8492797" y="5968423"/>
            <a:ext cx="440266" cy="90312"/>
          </a:xfrm>
          <a:prstGeom prst="rect">
            <a:avLst/>
          </a:prstGeom>
          <a:noFill/>
          <a:ln w="19050">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82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AE4007-C0E8-476D-A34B-2C680E6AFB3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3050" y="1921804"/>
            <a:ext cx="1320800" cy="1319122"/>
          </a:xfrm>
          <a:prstGeom prst="rect">
            <a:avLst/>
          </a:prstGeom>
        </p:spPr>
      </p:pic>
      <p:grpSp>
        <p:nvGrpSpPr>
          <p:cNvPr id="6" name="组合 5">
            <a:extLst>
              <a:ext uri="{FF2B5EF4-FFF2-40B4-BE49-F238E27FC236}">
                <a16:creationId xmlns:a16="http://schemas.microsoft.com/office/drawing/2014/main" id="{67D39B7F-2BBE-4EB0-8CCB-A0323492603D}"/>
              </a:ext>
            </a:extLst>
          </p:cNvPr>
          <p:cNvGrpSpPr/>
          <p:nvPr/>
        </p:nvGrpSpPr>
        <p:grpSpPr>
          <a:xfrm>
            <a:off x="3158449" y="1892730"/>
            <a:ext cx="2758969" cy="897415"/>
            <a:chOff x="9034921" y="475502"/>
            <a:chExt cx="2758969" cy="897415"/>
          </a:xfrm>
        </p:grpSpPr>
        <p:pic>
          <p:nvPicPr>
            <p:cNvPr id="9" name="图片 8">
              <a:extLst>
                <a:ext uri="{FF2B5EF4-FFF2-40B4-BE49-F238E27FC236}">
                  <a16:creationId xmlns:a16="http://schemas.microsoft.com/office/drawing/2014/main" id="{5BC9093B-1DAF-4D3B-84C6-43B37C8291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flipH="1">
              <a:off x="9965698" y="-455275"/>
              <a:ext cx="897415" cy="2758969"/>
            </a:xfrm>
            <a:prstGeom prst="rect">
              <a:avLst/>
            </a:prstGeom>
          </p:spPr>
        </p:pic>
        <p:sp>
          <p:nvSpPr>
            <p:cNvPr id="8" name="矩形 7">
              <a:extLst>
                <a:ext uri="{FF2B5EF4-FFF2-40B4-BE49-F238E27FC236}">
                  <a16:creationId xmlns:a16="http://schemas.microsoft.com/office/drawing/2014/main" id="{A81F8A76-FB03-4663-8A16-E984D9F0602C}"/>
                </a:ext>
              </a:extLst>
            </p:cNvPr>
            <p:cNvSpPr/>
            <p:nvPr/>
          </p:nvSpPr>
          <p:spPr>
            <a:xfrm>
              <a:off x="9206325" y="660868"/>
              <a:ext cx="2506066" cy="44627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选题背景与数据来源</a:t>
              </a:r>
            </a:p>
          </p:txBody>
        </p:sp>
      </p:grpSp>
      <p:pic>
        <p:nvPicPr>
          <p:cNvPr id="10" name="图片 9">
            <a:extLst>
              <a:ext uri="{FF2B5EF4-FFF2-40B4-BE49-F238E27FC236}">
                <a16:creationId xmlns:a16="http://schemas.microsoft.com/office/drawing/2014/main" id="{9461BB14-B4AF-4FEA-8827-C2F8A74C020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1922" y="1921804"/>
            <a:ext cx="1320800" cy="1319122"/>
          </a:xfrm>
          <a:prstGeom prst="rect">
            <a:avLst/>
          </a:prstGeom>
        </p:spPr>
      </p:pic>
      <p:grpSp>
        <p:nvGrpSpPr>
          <p:cNvPr id="11" name="组合 10">
            <a:extLst>
              <a:ext uri="{FF2B5EF4-FFF2-40B4-BE49-F238E27FC236}">
                <a16:creationId xmlns:a16="http://schemas.microsoft.com/office/drawing/2014/main" id="{80A40E8F-8618-44F5-871C-0D2CC9007098}"/>
              </a:ext>
            </a:extLst>
          </p:cNvPr>
          <p:cNvGrpSpPr/>
          <p:nvPr/>
        </p:nvGrpSpPr>
        <p:grpSpPr>
          <a:xfrm>
            <a:off x="7917321" y="1869306"/>
            <a:ext cx="5627609" cy="920839"/>
            <a:chOff x="9034921" y="475502"/>
            <a:chExt cx="2877787" cy="527335"/>
          </a:xfrm>
        </p:grpSpPr>
        <p:pic>
          <p:nvPicPr>
            <p:cNvPr id="14" name="图片 13">
              <a:extLst>
                <a:ext uri="{FF2B5EF4-FFF2-40B4-BE49-F238E27FC236}">
                  <a16:creationId xmlns:a16="http://schemas.microsoft.com/office/drawing/2014/main" id="{E5FFC166-5DD7-4FED-868E-C836CE1C11D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flipH="1">
              <a:off x="9581860" y="-71437"/>
              <a:ext cx="527335" cy="1621213"/>
            </a:xfrm>
            <a:prstGeom prst="rect">
              <a:avLst/>
            </a:prstGeom>
          </p:spPr>
        </p:pic>
        <p:sp>
          <p:nvSpPr>
            <p:cNvPr id="13" name="矩形 12">
              <a:extLst>
                <a:ext uri="{FF2B5EF4-FFF2-40B4-BE49-F238E27FC236}">
                  <a16:creationId xmlns:a16="http://schemas.microsoft.com/office/drawing/2014/main" id="{8E6D3B45-6B16-4C8D-97A2-D6363C9F244B}"/>
                </a:ext>
              </a:extLst>
            </p:cNvPr>
            <p:cNvSpPr/>
            <p:nvPr/>
          </p:nvSpPr>
          <p:spPr>
            <a:xfrm>
              <a:off x="9080896" y="595069"/>
              <a:ext cx="2831812" cy="255568"/>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可视化概览与数据洞察</a:t>
              </a:r>
            </a:p>
          </p:txBody>
        </p:sp>
      </p:grpSp>
      <p:pic>
        <p:nvPicPr>
          <p:cNvPr id="15" name="图片 14">
            <a:extLst>
              <a:ext uri="{FF2B5EF4-FFF2-40B4-BE49-F238E27FC236}">
                <a16:creationId xmlns:a16="http://schemas.microsoft.com/office/drawing/2014/main" id="{FE100BD3-CD93-4776-9F2E-36C2F576C7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3050" y="4096929"/>
            <a:ext cx="1320800" cy="1319122"/>
          </a:xfrm>
          <a:prstGeom prst="rect">
            <a:avLst/>
          </a:prstGeom>
        </p:spPr>
      </p:pic>
      <p:grpSp>
        <p:nvGrpSpPr>
          <p:cNvPr id="16" name="组合 15">
            <a:extLst>
              <a:ext uri="{FF2B5EF4-FFF2-40B4-BE49-F238E27FC236}">
                <a16:creationId xmlns:a16="http://schemas.microsoft.com/office/drawing/2014/main" id="{8637E657-C515-4731-9632-DD3C6C1A021A}"/>
              </a:ext>
            </a:extLst>
          </p:cNvPr>
          <p:cNvGrpSpPr/>
          <p:nvPr/>
        </p:nvGrpSpPr>
        <p:grpSpPr>
          <a:xfrm>
            <a:off x="3158449" y="4067855"/>
            <a:ext cx="3953915" cy="897416"/>
            <a:chOff x="9034921" y="475502"/>
            <a:chExt cx="2394777" cy="527335"/>
          </a:xfrm>
        </p:grpSpPr>
        <p:pic>
          <p:nvPicPr>
            <p:cNvPr id="19" name="图片 18">
              <a:extLst>
                <a:ext uri="{FF2B5EF4-FFF2-40B4-BE49-F238E27FC236}">
                  <a16:creationId xmlns:a16="http://schemas.microsoft.com/office/drawing/2014/main" id="{955DA2D6-F61E-4C44-9017-DDDD00FAA2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flipH="1">
              <a:off x="9581860" y="-71437"/>
              <a:ext cx="527335" cy="1621213"/>
            </a:xfrm>
            <a:prstGeom prst="rect">
              <a:avLst/>
            </a:prstGeom>
          </p:spPr>
        </p:pic>
        <p:sp>
          <p:nvSpPr>
            <p:cNvPr id="18" name="矩形 17">
              <a:extLst>
                <a:ext uri="{FF2B5EF4-FFF2-40B4-BE49-F238E27FC236}">
                  <a16:creationId xmlns:a16="http://schemas.microsoft.com/office/drawing/2014/main" id="{760B214F-E0C4-47FA-BF9F-614EEDB16C83}"/>
                </a:ext>
              </a:extLst>
            </p:cNvPr>
            <p:cNvSpPr/>
            <p:nvPr/>
          </p:nvSpPr>
          <p:spPr>
            <a:xfrm>
              <a:off x="9186869" y="572463"/>
              <a:ext cx="2242829" cy="262238"/>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工匠精神特质图谱</a:t>
              </a:r>
            </a:p>
          </p:txBody>
        </p:sp>
      </p:grpSp>
      <p:pic>
        <p:nvPicPr>
          <p:cNvPr id="20" name="图片 19">
            <a:extLst>
              <a:ext uri="{FF2B5EF4-FFF2-40B4-BE49-F238E27FC236}">
                <a16:creationId xmlns:a16="http://schemas.microsoft.com/office/drawing/2014/main" id="{CDFCBD1F-C8DB-4242-BAD3-61CACC9DE0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1922" y="4096929"/>
            <a:ext cx="1320800" cy="1319122"/>
          </a:xfrm>
          <a:prstGeom prst="rect">
            <a:avLst/>
          </a:prstGeom>
        </p:spPr>
      </p:pic>
      <p:grpSp>
        <p:nvGrpSpPr>
          <p:cNvPr id="21" name="组合 20">
            <a:extLst>
              <a:ext uri="{FF2B5EF4-FFF2-40B4-BE49-F238E27FC236}">
                <a16:creationId xmlns:a16="http://schemas.microsoft.com/office/drawing/2014/main" id="{4E8A3CE0-B5FB-4B4E-AC2A-B446A51B3921}"/>
              </a:ext>
            </a:extLst>
          </p:cNvPr>
          <p:cNvGrpSpPr/>
          <p:nvPr/>
        </p:nvGrpSpPr>
        <p:grpSpPr>
          <a:xfrm>
            <a:off x="7917321" y="4067856"/>
            <a:ext cx="3155698" cy="1044472"/>
            <a:chOff x="9034921" y="475502"/>
            <a:chExt cx="1621213" cy="527335"/>
          </a:xfrm>
        </p:grpSpPr>
        <p:pic>
          <p:nvPicPr>
            <p:cNvPr id="24" name="图片 23">
              <a:extLst>
                <a:ext uri="{FF2B5EF4-FFF2-40B4-BE49-F238E27FC236}">
                  <a16:creationId xmlns:a16="http://schemas.microsoft.com/office/drawing/2014/main" id="{41797035-5830-4653-A237-E28C9593D8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flipH="1">
              <a:off x="9581860" y="-71437"/>
              <a:ext cx="527335" cy="1621213"/>
            </a:xfrm>
            <a:prstGeom prst="rect">
              <a:avLst/>
            </a:prstGeom>
          </p:spPr>
        </p:pic>
        <p:sp>
          <p:nvSpPr>
            <p:cNvPr id="23" name="矩形 22">
              <a:extLst>
                <a:ext uri="{FF2B5EF4-FFF2-40B4-BE49-F238E27FC236}">
                  <a16:creationId xmlns:a16="http://schemas.microsoft.com/office/drawing/2014/main" id="{A375F859-BB15-4797-A0F8-970FFCA6B1AA}"/>
                </a:ext>
              </a:extLst>
            </p:cNvPr>
            <p:cNvSpPr/>
            <p:nvPr/>
          </p:nvSpPr>
          <p:spPr>
            <a:xfrm>
              <a:off x="9156490" y="585319"/>
              <a:ext cx="1281781" cy="225317"/>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核心发现</a:t>
              </a:r>
            </a:p>
          </p:txBody>
        </p:sp>
      </p:grpSp>
      <p:sp>
        <p:nvSpPr>
          <p:cNvPr id="25" name="矩形 24">
            <a:extLst>
              <a:ext uri="{FF2B5EF4-FFF2-40B4-BE49-F238E27FC236}">
                <a16:creationId xmlns:a16="http://schemas.microsoft.com/office/drawing/2014/main" id="{5407A4C8-56EE-43F4-A1D9-043A03E1B015}"/>
              </a:ext>
            </a:extLst>
          </p:cNvPr>
          <p:cNvSpPr/>
          <p:nvPr/>
        </p:nvSpPr>
        <p:spPr>
          <a:xfrm>
            <a:off x="4898299" y="402043"/>
            <a:ext cx="2395830"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目录</a:t>
            </a:r>
          </a:p>
        </p:txBody>
      </p:sp>
      <p:pic>
        <p:nvPicPr>
          <p:cNvPr id="26" name="图片 25">
            <a:extLst>
              <a:ext uri="{FF2B5EF4-FFF2-40B4-BE49-F238E27FC236}">
                <a16:creationId xmlns:a16="http://schemas.microsoft.com/office/drawing/2014/main" id="{90E55744-C9F7-4403-9565-914A9FFF16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81191" y="604251"/>
            <a:ext cx="825162" cy="461550"/>
          </a:xfrm>
          <a:prstGeom prst="rect">
            <a:avLst/>
          </a:prstGeom>
        </p:spPr>
      </p:pic>
      <p:pic>
        <p:nvPicPr>
          <p:cNvPr id="27" name="图片 26">
            <a:extLst>
              <a:ext uri="{FF2B5EF4-FFF2-40B4-BE49-F238E27FC236}">
                <a16:creationId xmlns:a16="http://schemas.microsoft.com/office/drawing/2014/main" id="{E4D70FC2-5290-4982-BB4C-A39C3BC1480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86075" y="604251"/>
            <a:ext cx="825162" cy="461550"/>
          </a:xfrm>
          <a:prstGeom prst="rect">
            <a:avLst/>
          </a:prstGeom>
        </p:spPr>
      </p:pic>
    </p:spTree>
    <p:extLst>
      <p:ext uri="{BB962C8B-B14F-4D97-AF65-F5344CB8AC3E}">
        <p14:creationId xmlns:p14="http://schemas.microsoft.com/office/powerpoint/2010/main" val="429253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2000" b="-32000"/>
          </a:stretch>
        </a:blipFill>
        <a:effectLst/>
      </p:bgPr>
    </p:bg>
    <p:spTree>
      <p:nvGrpSpPr>
        <p:cNvPr id="1" name="">
          <a:extLst>
            <a:ext uri="{FF2B5EF4-FFF2-40B4-BE49-F238E27FC236}">
              <a16:creationId xmlns:a16="http://schemas.microsoft.com/office/drawing/2014/main" id="{E447912E-4820-FC29-EE3F-8F9DF84DB89B}"/>
            </a:ext>
          </a:extLst>
        </p:cNvPr>
        <p:cNvGrpSpPr/>
        <p:nvPr/>
      </p:nvGrpSpPr>
      <p:grpSpPr>
        <a:xfrm>
          <a:off x="0" y="0"/>
          <a:ext cx="0" cy="0"/>
          <a:chOff x="0" y="0"/>
          <a:chExt cx="0" cy="0"/>
        </a:xfrm>
      </p:grpSpPr>
      <p:sp>
        <p:nvSpPr>
          <p:cNvPr id="8" name="矩形: 圆角 7">
            <a:extLst>
              <a:ext uri="{FF2B5EF4-FFF2-40B4-BE49-F238E27FC236}">
                <a16:creationId xmlns:a16="http://schemas.microsoft.com/office/drawing/2014/main" id="{03D612FE-21CF-A5FD-2AD7-BCB1C7795DB2}"/>
              </a:ext>
            </a:extLst>
          </p:cNvPr>
          <p:cNvSpPr/>
          <p:nvPr/>
        </p:nvSpPr>
        <p:spPr>
          <a:xfrm>
            <a:off x="473527" y="334739"/>
            <a:ext cx="3242735" cy="3179619"/>
          </a:xfrm>
          <a:prstGeom prst="roundRect">
            <a:avLst>
              <a:gd name="adj" fmla="val 9268"/>
            </a:avLst>
          </a:prstGeom>
          <a:blipFill>
            <a:blip r:embed="rId4"/>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833440CD-DCD3-C8C5-EEA8-B6A81FA1D470}"/>
              </a:ext>
            </a:extLst>
          </p:cNvPr>
          <p:cNvSpPr/>
          <p:nvPr/>
        </p:nvSpPr>
        <p:spPr>
          <a:xfrm>
            <a:off x="4495963" y="334739"/>
            <a:ext cx="3074007" cy="3179619"/>
          </a:xfrm>
          <a:prstGeom prst="roundRect">
            <a:avLst>
              <a:gd name="adj" fmla="val 9268"/>
            </a:avLst>
          </a:prstGeom>
          <a:blipFill>
            <a:blip r:embed="rId5"/>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3A4D28C-33C2-D034-CF5A-F47D5A681E19}"/>
              </a:ext>
            </a:extLst>
          </p:cNvPr>
          <p:cNvSpPr/>
          <p:nvPr/>
        </p:nvSpPr>
        <p:spPr>
          <a:xfrm>
            <a:off x="8296726" y="334739"/>
            <a:ext cx="3074007" cy="3179619"/>
          </a:xfrm>
          <a:prstGeom prst="roundRect">
            <a:avLst>
              <a:gd name="adj" fmla="val 9268"/>
            </a:avLst>
          </a:prstGeom>
          <a:blipFill>
            <a:blip r:embed="rId6"/>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4A0A36B0-1E4B-40B5-76E5-8F04B389AE2C}"/>
              </a:ext>
            </a:extLst>
          </p:cNvPr>
          <p:cNvSpPr/>
          <p:nvPr/>
        </p:nvSpPr>
        <p:spPr>
          <a:xfrm>
            <a:off x="2497667" y="3289220"/>
            <a:ext cx="3242735" cy="3389169"/>
          </a:xfrm>
          <a:prstGeom prst="roundRect">
            <a:avLst>
              <a:gd name="adj" fmla="val 9268"/>
            </a:avLst>
          </a:prstGeom>
          <a:blipFill>
            <a:blip r:embed="rId7"/>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8EB860DE-ECFB-9210-0455-FD80BB2749B2}"/>
              </a:ext>
            </a:extLst>
          </p:cNvPr>
          <p:cNvSpPr/>
          <p:nvPr/>
        </p:nvSpPr>
        <p:spPr>
          <a:xfrm>
            <a:off x="6688831" y="3289219"/>
            <a:ext cx="3242735" cy="3389169"/>
          </a:xfrm>
          <a:prstGeom prst="roundRect">
            <a:avLst>
              <a:gd name="adj" fmla="val 9268"/>
            </a:avLst>
          </a:prstGeom>
          <a:blipFill>
            <a:blip r:embed="rId8"/>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8090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F7DF8A3-105F-4230-958E-639BC7DF2D2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图片 4">
            <a:extLst>
              <a:ext uri="{FF2B5EF4-FFF2-40B4-BE49-F238E27FC236}">
                <a16:creationId xmlns:a16="http://schemas.microsoft.com/office/drawing/2014/main" id="{8986E528-0164-45AC-A730-4A86A0D307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960" y="660400"/>
            <a:ext cx="2181225" cy="676275"/>
          </a:xfrm>
          <a:prstGeom prst="rect">
            <a:avLst/>
          </a:prstGeom>
        </p:spPr>
      </p:pic>
      <p:pic>
        <p:nvPicPr>
          <p:cNvPr id="7" name="图片 6">
            <a:extLst>
              <a:ext uri="{FF2B5EF4-FFF2-40B4-BE49-F238E27FC236}">
                <a16:creationId xmlns:a16="http://schemas.microsoft.com/office/drawing/2014/main" id="{00875705-C3B3-47A1-BB35-F926B6223066}"/>
              </a:ext>
            </a:extLst>
          </p:cNvPr>
          <p:cNvPicPr>
            <a:picLocks noChangeAspect="1"/>
          </p:cNvPicPr>
          <p:nvPr/>
        </p:nvPicPr>
        <p:blipFill>
          <a:blip r:embed="rId6">
            <a:clrChange>
              <a:clrFrom>
                <a:srgbClr val="E5E5E5"/>
              </a:clrFrom>
              <a:clrTo>
                <a:srgbClr val="E5E5E5">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020663" y="5080001"/>
            <a:ext cx="8171337" cy="1778000"/>
          </a:xfrm>
          <a:prstGeom prst="rect">
            <a:avLst/>
          </a:prstGeom>
        </p:spPr>
      </p:pic>
      <p:pic>
        <p:nvPicPr>
          <p:cNvPr id="11" name="图片 10">
            <a:extLst>
              <a:ext uri="{FF2B5EF4-FFF2-40B4-BE49-F238E27FC236}">
                <a16:creationId xmlns:a16="http://schemas.microsoft.com/office/drawing/2014/main" id="{07E5FA53-B9C8-45E8-8195-60386FB0837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75313" y="1391862"/>
            <a:ext cx="5950858" cy="1776694"/>
          </a:xfrm>
          <a:prstGeom prst="rect">
            <a:avLst/>
          </a:prstGeom>
        </p:spPr>
      </p:pic>
      <p:pic>
        <p:nvPicPr>
          <p:cNvPr id="16" name="图片 15">
            <a:extLst>
              <a:ext uri="{FF2B5EF4-FFF2-40B4-BE49-F238E27FC236}">
                <a16:creationId xmlns:a16="http://schemas.microsoft.com/office/drawing/2014/main" id="{F14C9779-F1D7-417E-A037-18499E34FF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58942" y="586881"/>
            <a:ext cx="6313883" cy="4051228"/>
          </a:xfrm>
          <a:prstGeom prst="rect">
            <a:avLst/>
          </a:prstGeom>
        </p:spPr>
      </p:pic>
      <p:sp>
        <p:nvSpPr>
          <p:cNvPr id="17" name="矩形 16">
            <a:extLst>
              <a:ext uri="{FF2B5EF4-FFF2-40B4-BE49-F238E27FC236}">
                <a16:creationId xmlns:a16="http://schemas.microsoft.com/office/drawing/2014/main" id="{C5C13F7C-5992-4BDB-954C-3971ACDB8E59}"/>
              </a:ext>
            </a:extLst>
          </p:cNvPr>
          <p:cNvSpPr/>
          <p:nvPr/>
        </p:nvSpPr>
        <p:spPr>
          <a:xfrm>
            <a:off x="4207159" y="1881227"/>
            <a:ext cx="5247790" cy="871008"/>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4400" dirty="0">
                <a:latin typeface="华文隶书" panose="02010800040101010101" pitchFamily="2" charset="-122"/>
                <a:ea typeface="华文隶书" panose="02010800040101010101" pitchFamily="2" charset="-122"/>
                <a:cs typeface="经典细圆简" panose="02010609000101010101" pitchFamily="49" charset="-122"/>
              </a:rPr>
              <a:t>工匠精神特质图谱</a:t>
            </a:r>
          </a:p>
        </p:txBody>
      </p:sp>
      <p:sp>
        <p:nvSpPr>
          <p:cNvPr id="18" name="矩形 17">
            <a:extLst>
              <a:ext uri="{FF2B5EF4-FFF2-40B4-BE49-F238E27FC236}">
                <a16:creationId xmlns:a16="http://schemas.microsoft.com/office/drawing/2014/main" id="{5AB2E980-C455-44AD-9F6D-A38FE78542E0}"/>
              </a:ext>
            </a:extLst>
          </p:cNvPr>
          <p:cNvSpPr/>
          <p:nvPr/>
        </p:nvSpPr>
        <p:spPr>
          <a:xfrm>
            <a:off x="4775406" y="1178241"/>
            <a:ext cx="4338028" cy="489365"/>
          </a:xfrm>
          <a:prstGeom prst="rect">
            <a:avLst/>
          </a:prstGeom>
        </p:spPr>
        <p:txBody>
          <a:bodyPr wrap="square">
            <a:spAutoFit/>
            <a:scene3d>
              <a:camera prst="orthographicFront"/>
              <a:lightRig rig="threePt" dir="t"/>
            </a:scene3d>
            <a:sp3d contourW="12700"/>
          </a:bodyPr>
          <a:lstStyle/>
          <a:p>
            <a:pPr algn="dist">
              <a:lnSpc>
                <a:spcPct val="120000"/>
              </a:lnSpc>
            </a:pPr>
            <a:r>
              <a:rPr lang="zh-CN" altLang="en-US" sz="2400">
                <a:solidFill>
                  <a:schemeClr val="tx1">
                    <a:lumMod val="65000"/>
                    <a:lumOff val="35000"/>
                  </a:schemeClr>
                </a:solidFill>
                <a:latin typeface="三极春联字体简" pitchFamily="2" charset="-122"/>
                <a:ea typeface="三极春联字体简" pitchFamily="2" charset="-122"/>
              </a:rPr>
              <a:t>所有精工制作的对象最珍贵</a:t>
            </a:r>
          </a:p>
        </p:txBody>
      </p:sp>
      <p:sp>
        <p:nvSpPr>
          <p:cNvPr id="22" name="图文框 21">
            <a:extLst>
              <a:ext uri="{FF2B5EF4-FFF2-40B4-BE49-F238E27FC236}">
                <a16:creationId xmlns:a16="http://schemas.microsoft.com/office/drawing/2014/main" id="{1C9DCC88-D082-451B-B2BA-528A4C1FF4F1}"/>
              </a:ext>
            </a:extLst>
          </p:cNvPr>
          <p:cNvSpPr/>
          <p:nvPr/>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图片 22">
            <a:extLst>
              <a:ext uri="{FF2B5EF4-FFF2-40B4-BE49-F238E27FC236}">
                <a16:creationId xmlns:a16="http://schemas.microsoft.com/office/drawing/2014/main" id="{5D867E6B-3A82-4256-AB34-81D8D798216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143356" y="3311690"/>
            <a:ext cx="8975271" cy="3421996"/>
          </a:xfrm>
          <a:prstGeom prst="rect">
            <a:avLst/>
          </a:prstGeom>
        </p:spPr>
      </p:pic>
    </p:spTree>
    <p:extLst>
      <p:ext uri="{BB962C8B-B14F-4D97-AF65-F5344CB8AC3E}">
        <p14:creationId xmlns:p14="http://schemas.microsoft.com/office/powerpoint/2010/main" val="421925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8E6"/>
        </a:solidFill>
        <a:effectLst/>
      </p:bgPr>
    </p:bg>
    <p:spTree>
      <p:nvGrpSpPr>
        <p:cNvPr id="1" name="">
          <a:extLst>
            <a:ext uri="{FF2B5EF4-FFF2-40B4-BE49-F238E27FC236}">
              <a16:creationId xmlns:a16="http://schemas.microsoft.com/office/drawing/2014/main" id="{BC893CCA-F6F2-A6A3-45AC-504A33C5A901}"/>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F0BB8AF-5D1F-5E6F-9BF7-797B8156183D}"/>
              </a:ext>
            </a:extLst>
          </p:cNvPr>
          <p:cNvPicPr>
            <a:picLocks noChangeAspect="1"/>
          </p:cNvPicPr>
          <p:nvPr/>
        </p:nvPicPr>
        <p:blipFill>
          <a:blip r:embed="rId3"/>
          <a:stretch>
            <a:fillRect/>
          </a:stretch>
        </p:blipFill>
        <p:spPr>
          <a:xfrm>
            <a:off x="2344366" y="804694"/>
            <a:ext cx="7036240" cy="5727820"/>
          </a:xfrm>
          <a:prstGeom prst="rect">
            <a:avLst/>
          </a:prstGeom>
        </p:spPr>
      </p:pic>
      <p:sp>
        <p:nvSpPr>
          <p:cNvPr id="5" name="矩形 4">
            <a:extLst>
              <a:ext uri="{FF2B5EF4-FFF2-40B4-BE49-F238E27FC236}">
                <a16:creationId xmlns:a16="http://schemas.microsoft.com/office/drawing/2014/main" id="{7DFD0941-8D79-6BEF-7895-3CAA715EC9B2}"/>
              </a:ext>
            </a:extLst>
          </p:cNvPr>
          <p:cNvSpPr/>
          <p:nvPr/>
        </p:nvSpPr>
        <p:spPr>
          <a:xfrm>
            <a:off x="2773179" y="235515"/>
            <a:ext cx="6608935"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大国工匠精神品质知识图谱</a:t>
            </a:r>
          </a:p>
        </p:txBody>
      </p:sp>
    </p:spTree>
    <p:extLst>
      <p:ext uri="{BB962C8B-B14F-4D97-AF65-F5344CB8AC3E}">
        <p14:creationId xmlns:p14="http://schemas.microsoft.com/office/powerpoint/2010/main" val="42488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2000" b="-32000"/>
          </a:stretch>
        </a:blipFill>
        <a:effectLst/>
      </p:bgPr>
    </p:bg>
    <p:spTree>
      <p:nvGrpSpPr>
        <p:cNvPr id="1" name="">
          <a:extLst>
            <a:ext uri="{FF2B5EF4-FFF2-40B4-BE49-F238E27FC236}">
              <a16:creationId xmlns:a16="http://schemas.microsoft.com/office/drawing/2014/main" id="{863992A1-D754-D4BF-C75F-3B28DF745026}"/>
            </a:ext>
          </a:extLst>
        </p:cNvPr>
        <p:cNvGrpSpPr/>
        <p:nvPr/>
      </p:nvGrpSpPr>
      <p:grpSpPr>
        <a:xfrm>
          <a:off x="0" y="0"/>
          <a:ext cx="0" cy="0"/>
          <a:chOff x="0" y="0"/>
          <a:chExt cx="0" cy="0"/>
        </a:xfrm>
      </p:grpSpPr>
      <p:sp>
        <p:nvSpPr>
          <p:cNvPr id="8" name="矩形: 圆角 7">
            <a:extLst>
              <a:ext uri="{FF2B5EF4-FFF2-40B4-BE49-F238E27FC236}">
                <a16:creationId xmlns:a16="http://schemas.microsoft.com/office/drawing/2014/main" id="{1736FB67-DF16-C38B-68B3-06FBC9DCD973}"/>
              </a:ext>
            </a:extLst>
          </p:cNvPr>
          <p:cNvSpPr/>
          <p:nvPr/>
        </p:nvSpPr>
        <p:spPr>
          <a:xfrm>
            <a:off x="473527" y="334739"/>
            <a:ext cx="3074007" cy="3179619"/>
          </a:xfrm>
          <a:prstGeom prst="roundRect">
            <a:avLst>
              <a:gd name="adj" fmla="val 9268"/>
            </a:avLst>
          </a:prstGeom>
          <a:blipFill>
            <a:blip r:embed="rId3"/>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230BBFCE-4EE0-B73A-67EC-532A62E424C1}"/>
              </a:ext>
            </a:extLst>
          </p:cNvPr>
          <p:cNvSpPr/>
          <p:nvPr/>
        </p:nvSpPr>
        <p:spPr>
          <a:xfrm>
            <a:off x="4495963" y="334739"/>
            <a:ext cx="3074007" cy="3179619"/>
          </a:xfrm>
          <a:prstGeom prst="roundRect">
            <a:avLst>
              <a:gd name="adj" fmla="val 9268"/>
            </a:avLst>
          </a:prstGeom>
          <a:blipFill>
            <a:blip r:embed="rId4"/>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1FE4133-5247-EB3C-F6A5-541A2447C332}"/>
              </a:ext>
            </a:extLst>
          </p:cNvPr>
          <p:cNvSpPr/>
          <p:nvPr/>
        </p:nvSpPr>
        <p:spPr>
          <a:xfrm>
            <a:off x="8296726" y="334739"/>
            <a:ext cx="3074007" cy="3179619"/>
          </a:xfrm>
          <a:prstGeom prst="roundRect">
            <a:avLst>
              <a:gd name="adj" fmla="val 9268"/>
            </a:avLst>
          </a:prstGeom>
          <a:blipFill>
            <a:blip r:embed="rId5"/>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9DA79C44-6AEA-BEEB-ECFC-0D9C536AC259}"/>
              </a:ext>
            </a:extLst>
          </p:cNvPr>
          <p:cNvSpPr/>
          <p:nvPr/>
        </p:nvSpPr>
        <p:spPr>
          <a:xfrm>
            <a:off x="2497667" y="3289220"/>
            <a:ext cx="3242735" cy="3389169"/>
          </a:xfrm>
          <a:prstGeom prst="roundRect">
            <a:avLst>
              <a:gd name="adj" fmla="val 9268"/>
            </a:avLst>
          </a:prstGeom>
          <a:blipFill>
            <a:blip r:embed="rId6"/>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B13CD040-5758-B073-1BE1-0D1D6EA52AF7}"/>
              </a:ext>
            </a:extLst>
          </p:cNvPr>
          <p:cNvSpPr/>
          <p:nvPr/>
        </p:nvSpPr>
        <p:spPr>
          <a:xfrm>
            <a:off x="6688831" y="3289219"/>
            <a:ext cx="3242735" cy="3389169"/>
          </a:xfrm>
          <a:prstGeom prst="roundRect">
            <a:avLst>
              <a:gd name="adj" fmla="val 9268"/>
            </a:avLst>
          </a:prstGeom>
          <a:blipFill>
            <a:blip r:embed="rId7"/>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A5C4E7E9-9528-F708-3171-BB6713DB9F6D}"/>
              </a:ext>
            </a:extLst>
          </p:cNvPr>
          <p:cNvGrpSpPr/>
          <p:nvPr/>
        </p:nvGrpSpPr>
        <p:grpSpPr>
          <a:xfrm>
            <a:off x="10268479" y="3954290"/>
            <a:ext cx="1223032" cy="2059025"/>
            <a:chOff x="3458875" y="334739"/>
            <a:chExt cx="1223032" cy="2059025"/>
          </a:xfrm>
        </p:grpSpPr>
        <p:sp>
          <p:nvSpPr>
            <p:cNvPr id="2" name="矩形 1">
              <a:extLst>
                <a:ext uri="{FF2B5EF4-FFF2-40B4-BE49-F238E27FC236}">
                  <a16:creationId xmlns:a16="http://schemas.microsoft.com/office/drawing/2014/main" id="{7D456DCD-F5A4-2F7C-4304-9E66CA092D95}"/>
                </a:ext>
              </a:extLst>
            </p:cNvPr>
            <p:cNvSpPr/>
            <p:nvPr/>
          </p:nvSpPr>
          <p:spPr>
            <a:xfrm>
              <a:off x="3458875" y="334739"/>
              <a:ext cx="562873" cy="2059025"/>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各领域</a:t>
              </a:r>
            </a:p>
          </p:txBody>
        </p:sp>
        <p:sp>
          <p:nvSpPr>
            <p:cNvPr id="4" name="矩形 3">
              <a:extLst>
                <a:ext uri="{FF2B5EF4-FFF2-40B4-BE49-F238E27FC236}">
                  <a16:creationId xmlns:a16="http://schemas.microsoft.com/office/drawing/2014/main" id="{6C80E282-C9F3-B4BB-EE9A-31974202BD99}"/>
                </a:ext>
              </a:extLst>
            </p:cNvPr>
            <p:cNvSpPr/>
            <p:nvPr/>
          </p:nvSpPr>
          <p:spPr>
            <a:xfrm>
              <a:off x="4119034" y="334739"/>
              <a:ext cx="562873" cy="2059025"/>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子图谱</a:t>
              </a:r>
            </a:p>
          </p:txBody>
        </p:sp>
      </p:grpSp>
      <p:sp>
        <p:nvSpPr>
          <p:cNvPr id="3" name="矩形 2">
            <a:extLst>
              <a:ext uri="{FF2B5EF4-FFF2-40B4-BE49-F238E27FC236}">
                <a16:creationId xmlns:a16="http://schemas.microsoft.com/office/drawing/2014/main" id="{021B9100-08DE-2E1B-2D1A-085FC5AA48B0}"/>
              </a:ext>
            </a:extLst>
          </p:cNvPr>
          <p:cNvSpPr/>
          <p:nvPr/>
        </p:nvSpPr>
        <p:spPr>
          <a:xfrm>
            <a:off x="3368479" y="6161323"/>
            <a:ext cx="1501110" cy="517065"/>
          </a:xfrm>
          <a:prstGeom prst="rect">
            <a:avLst/>
          </a:prstGeom>
        </p:spPr>
        <p:txBody>
          <a:bodyPr vert="horz" wrap="square">
            <a:spAutoFit/>
            <a:scene3d>
              <a:camera prst="orthographicFront"/>
              <a:lightRig rig="threePt" dir="t"/>
            </a:scene3d>
            <a:sp3d contourW="25400"/>
          </a:bodyPr>
          <a:lstStyle/>
          <a:p>
            <a:pPr>
              <a:lnSpc>
                <a:spcPct val="120000"/>
              </a:lnSpc>
            </a:pPr>
            <a:r>
              <a:rPr lang="zh-CN" altLang="en-US" sz="2400" dirty="0">
                <a:latin typeface="华文隶书" panose="02010800040101010101" pitchFamily="2" charset="-122"/>
                <a:ea typeface="华文隶书" panose="02010800040101010101" pitchFamily="2" charset="-122"/>
                <a:cs typeface="经典细圆简" panose="02010609000101010101" pitchFamily="49" charset="-122"/>
              </a:rPr>
              <a:t>能源电力</a:t>
            </a:r>
          </a:p>
        </p:txBody>
      </p:sp>
      <p:sp>
        <p:nvSpPr>
          <p:cNvPr id="6" name="矩形 5">
            <a:extLst>
              <a:ext uri="{FF2B5EF4-FFF2-40B4-BE49-F238E27FC236}">
                <a16:creationId xmlns:a16="http://schemas.microsoft.com/office/drawing/2014/main" id="{AF9CBBBB-2E14-789D-CCA0-346D51FBD3EF}"/>
              </a:ext>
            </a:extLst>
          </p:cNvPr>
          <p:cNvSpPr/>
          <p:nvPr/>
        </p:nvSpPr>
        <p:spPr>
          <a:xfrm>
            <a:off x="7764542" y="6161322"/>
            <a:ext cx="1501110" cy="517065"/>
          </a:xfrm>
          <a:prstGeom prst="rect">
            <a:avLst/>
          </a:prstGeom>
        </p:spPr>
        <p:txBody>
          <a:bodyPr vert="horz" wrap="square">
            <a:spAutoFit/>
            <a:scene3d>
              <a:camera prst="orthographicFront"/>
              <a:lightRig rig="threePt" dir="t"/>
            </a:scene3d>
            <a:sp3d contourW="25400"/>
          </a:bodyPr>
          <a:lstStyle/>
          <a:p>
            <a:pPr>
              <a:lnSpc>
                <a:spcPct val="120000"/>
              </a:lnSpc>
            </a:pPr>
            <a:r>
              <a:rPr lang="zh-CN" altLang="en-US" sz="2400" dirty="0">
                <a:latin typeface="华文隶书" panose="02010800040101010101" pitchFamily="2" charset="-122"/>
                <a:ea typeface="华文隶书" panose="02010800040101010101" pitchFamily="2" charset="-122"/>
                <a:cs typeface="经典细圆简" panose="02010609000101010101" pitchFamily="49" charset="-122"/>
              </a:rPr>
              <a:t>文化传承</a:t>
            </a:r>
          </a:p>
        </p:txBody>
      </p:sp>
      <p:sp>
        <p:nvSpPr>
          <p:cNvPr id="7" name="矩形 6">
            <a:extLst>
              <a:ext uri="{FF2B5EF4-FFF2-40B4-BE49-F238E27FC236}">
                <a16:creationId xmlns:a16="http://schemas.microsoft.com/office/drawing/2014/main" id="{765DFD7B-3F05-D519-017D-DC71E4037417}"/>
              </a:ext>
            </a:extLst>
          </p:cNvPr>
          <p:cNvSpPr/>
          <p:nvPr/>
        </p:nvSpPr>
        <p:spPr>
          <a:xfrm>
            <a:off x="1259975" y="2911935"/>
            <a:ext cx="1501110" cy="517065"/>
          </a:xfrm>
          <a:prstGeom prst="rect">
            <a:avLst/>
          </a:prstGeom>
        </p:spPr>
        <p:txBody>
          <a:bodyPr vert="horz" wrap="square">
            <a:spAutoFit/>
            <a:scene3d>
              <a:camera prst="orthographicFront"/>
              <a:lightRig rig="threePt" dir="t"/>
            </a:scene3d>
            <a:sp3d contourW="25400"/>
          </a:bodyPr>
          <a:lstStyle/>
          <a:p>
            <a:pPr>
              <a:lnSpc>
                <a:spcPct val="120000"/>
              </a:lnSpc>
            </a:pPr>
            <a:r>
              <a:rPr lang="zh-CN" altLang="en-US" sz="2400" dirty="0">
                <a:latin typeface="华文隶书" panose="02010800040101010101" pitchFamily="2" charset="-122"/>
                <a:ea typeface="华文隶书" panose="02010800040101010101" pitchFamily="2" charset="-122"/>
                <a:cs typeface="经典细圆简" panose="02010609000101010101" pitchFamily="49" charset="-122"/>
              </a:rPr>
              <a:t>航天军工</a:t>
            </a:r>
          </a:p>
        </p:txBody>
      </p:sp>
      <p:sp>
        <p:nvSpPr>
          <p:cNvPr id="13" name="矩形 12">
            <a:extLst>
              <a:ext uri="{FF2B5EF4-FFF2-40B4-BE49-F238E27FC236}">
                <a16:creationId xmlns:a16="http://schemas.microsoft.com/office/drawing/2014/main" id="{B784A351-5425-E2DD-FABD-5691B8166C7D}"/>
              </a:ext>
            </a:extLst>
          </p:cNvPr>
          <p:cNvSpPr/>
          <p:nvPr/>
        </p:nvSpPr>
        <p:spPr>
          <a:xfrm>
            <a:off x="5356449" y="2911935"/>
            <a:ext cx="1501110" cy="517065"/>
          </a:xfrm>
          <a:prstGeom prst="rect">
            <a:avLst/>
          </a:prstGeom>
        </p:spPr>
        <p:txBody>
          <a:bodyPr vert="horz" wrap="square">
            <a:spAutoFit/>
            <a:scene3d>
              <a:camera prst="orthographicFront"/>
              <a:lightRig rig="threePt" dir="t"/>
            </a:scene3d>
            <a:sp3d contourW="25400"/>
          </a:bodyPr>
          <a:lstStyle/>
          <a:p>
            <a:pPr>
              <a:lnSpc>
                <a:spcPct val="120000"/>
              </a:lnSpc>
            </a:pPr>
            <a:r>
              <a:rPr lang="zh-CN" altLang="en-US" sz="2400" dirty="0">
                <a:latin typeface="华文隶书" panose="02010800040101010101" pitchFamily="2" charset="-122"/>
                <a:ea typeface="华文隶书" panose="02010800040101010101" pitchFamily="2" charset="-122"/>
                <a:cs typeface="经典细圆简" panose="02010609000101010101" pitchFamily="49" charset="-122"/>
              </a:rPr>
              <a:t>基础工程</a:t>
            </a:r>
          </a:p>
        </p:txBody>
      </p:sp>
      <p:sp>
        <p:nvSpPr>
          <p:cNvPr id="14" name="矩形 13">
            <a:extLst>
              <a:ext uri="{FF2B5EF4-FFF2-40B4-BE49-F238E27FC236}">
                <a16:creationId xmlns:a16="http://schemas.microsoft.com/office/drawing/2014/main" id="{6DAB4D3F-4A79-4A62-F87A-0A0D8DD68B06}"/>
              </a:ext>
            </a:extLst>
          </p:cNvPr>
          <p:cNvSpPr/>
          <p:nvPr/>
        </p:nvSpPr>
        <p:spPr>
          <a:xfrm>
            <a:off x="9181011" y="2911934"/>
            <a:ext cx="1501110" cy="517065"/>
          </a:xfrm>
          <a:prstGeom prst="rect">
            <a:avLst/>
          </a:prstGeom>
        </p:spPr>
        <p:txBody>
          <a:bodyPr vert="horz" wrap="square">
            <a:spAutoFit/>
            <a:scene3d>
              <a:camera prst="orthographicFront"/>
              <a:lightRig rig="threePt" dir="t"/>
            </a:scene3d>
            <a:sp3d contourW="25400"/>
          </a:bodyPr>
          <a:lstStyle/>
          <a:p>
            <a:pPr>
              <a:lnSpc>
                <a:spcPct val="120000"/>
              </a:lnSpc>
            </a:pPr>
            <a:r>
              <a:rPr lang="zh-CN" altLang="en-US" sz="2400" dirty="0">
                <a:latin typeface="华文隶书" panose="02010800040101010101" pitchFamily="2" charset="-122"/>
                <a:ea typeface="华文隶书" panose="02010800040101010101" pitchFamily="2" charset="-122"/>
                <a:cs typeface="经典细圆简" panose="02010609000101010101" pitchFamily="49" charset="-122"/>
              </a:rPr>
              <a:t>装备制造</a:t>
            </a:r>
          </a:p>
        </p:txBody>
      </p:sp>
    </p:spTree>
    <p:extLst>
      <p:ext uri="{BB962C8B-B14F-4D97-AF65-F5344CB8AC3E}">
        <p14:creationId xmlns:p14="http://schemas.microsoft.com/office/powerpoint/2010/main" val="220931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2000" b="-32000"/>
          </a:stretch>
        </a:blipFill>
        <a:effectLst/>
      </p:bgPr>
    </p:bg>
    <p:spTree>
      <p:nvGrpSpPr>
        <p:cNvPr id="1" name="">
          <a:extLst>
            <a:ext uri="{FF2B5EF4-FFF2-40B4-BE49-F238E27FC236}">
              <a16:creationId xmlns:a16="http://schemas.microsoft.com/office/drawing/2014/main" id="{7BBAC3BA-C35E-E517-62BF-B23815C16E0B}"/>
            </a:ext>
          </a:extLst>
        </p:cNvPr>
        <p:cNvGrpSpPr/>
        <p:nvPr/>
      </p:nvGrpSpPr>
      <p:grpSpPr>
        <a:xfrm>
          <a:off x="0" y="0"/>
          <a:ext cx="0" cy="0"/>
          <a:chOff x="0" y="0"/>
          <a:chExt cx="0" cy="0"/>
        </a:xfrm>
      </p:grpSpPr>
      <p:sp>
        <p:nvSpPr>
          <p:cNvPr id="8" name="矩形: 圆角 7">
            <a:extLst>
              <a:ext uri="{FF2B5EF4-FFF2-40B4-BE49-F238E27FC236}">
                <a16:creationId xmlns:a16="http://schemas.microsoft.com/office/drawing/2014/main" id="{5FCA2091-2D5A-BFFF-1C82-2226F3B6FDFA}"/>
              </a:ext>
            </a:extLst>
          </p:cNvPr>
          <p:cNvSpPr/>
          <p:nvPr/>
        </p:nvSpPr>
        <p:spPr>
          <a:xfrm>
            <a:off x="352496" y="1523832"/>
            <a:ext cx="3611418" cy="3713185"/>
          </a:xfrm>
          <a:prstGeom prst="roundRect">
            <a:avLst>
              <a:gd name="adj" fmla="val 9268"/>
            </a:avLst>
          </a:prstGeom>
          <a:blipFill>
            <a:blip r:embed="rId4"/>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683FA0E6-53AF-739A-C28C-E486B7B8A0B4}"/>
              </a:ext>
            </a:extLst>
          </p:cNvPr>
          <p:cNvSpPr/>
          <p:nvPr/>
        </p:nvSpPr>
        <p:spPr>
          <a:xfrm>
            <a:off x="4374932" y="1523832"/>
            <a:ext cx="3611418" cy="3713185"/>
          </a:xfrm>
          <a:prstGeom prst="roundRect">
            <a:avLst>
              <a:gd name="adj" fmla="val 9268"/>
            </a:avLst>
          </a:prstGeom>
          <a:blipFill>
            <a:blip r:embed="rId3"/>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CD65CD3-99E7-5F60-5358-F9849DC51A9A}"/>
              </a:ext>
            </a:extLst>
          </p:cNvPr>
          <p:cNvSpPr/>
          <p:nvPr/>
        </p:nvSpPr>
        <p:spPr>
          <a:xfrm>
            <a:off x="8175695" y="1523832"/>
            <a:ext cx="3611418" cy="3713185"/>
          </a:xfrm>
          <a:prstGeom prst="roundRect">
            <a:avLst>
              <a:gd name="adj" fmla="val 9268"/>
            </a:avLst>
          </a:prstGeom>
          <a:blipFill>
            <a:blip r:embed="rId5"/>
            <a:stretch>
              <a:fillRect/>
            </a:stretch>
          </a:blipFill>
          <a:ln>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7C80CEB-9535-4CC9-5791-C04B40B177CD}"/>
              </a:ext>
            </a:extLst>
          </p:cNvPr>
          <p:cNvSpPr/>
          <p:nvPr/>
        </p:nvSpPr>
        <p:spPr>
          <a:xfrm>
            <a:off x="2773179" y="235515"/>
            <a:ext cx="6608935"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按风险等级分类子图谱</a:t>
            </a:r>
          </a:p>
        </p:txBody>
      </p:sp>
      <p:sp>
        <p:nvSpPr>
          <p:cNvPr id="3" name="矩形 2">
            <a:extLst>
              <a:ext uri="{FF2B5EF4-FFF2-40B4-BE49-F238E27FC236}">
                <a16:creationId xmlns:a16="http://schemas.microsoft.com/office/drawing/2014/main" id="{FB630277-C50F-3C38-ACF4-B6551021B1F8}"/>
              </a:ext>
            </a:extLst>
          </p:cNvPr>
          <p:cNvSpPr/>
          <p:nvPr/>
        </p:nvSpPr>
        <p:spPr>
          <a:xfrm>
            <a:off x="1070465" y="5431189"/>
            <a:ext cx="1838106"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高风险</a:t>
            </a:r>
          </a:p>
        </p:txBody>
      </p:sp>
      <p:sp>
        <p:nvSpPr>
          <p:cNvPr id="4" name="矩形 3">
            <a:extLst>
              <a:ext uri="{FF2B5EF4-FFF2-40B4-BE49-F238E27FC236}">
                <a16:creationId xmlns:a16="http://schemas.microsoft.com/office/drawing/2014/main" id="{67B6BCC1-FB78-8925-C53E-F4E654C8FB85}"/>
              </a:ext>
            </a:extLst>
          </p:cNvPr>
          <p:cNvSpPr/>
          <p:nvPr/>
        </p:nvSpPr>
        <p:spPr>
          <a:xfrm>
            <a:off x="5176947" y="5431189"/>
            <a:ext cx="1838106"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中风险</a:t>
            </a:r>
          </a:p>
        </p:txBody>
      </p:sp>
      <p:sp>
        <p:nvSpPr>
          <p:cNvPr id="5" name="矩形 4">
            <a:extLst>
              <a:ext uri="{FF2B5EF4-FFF2-40B4-BE49-F238E27FC236}">
                <a16:creationId xmlns:a16="http://schemas.microsoft.com/office/drawing/2014/main" id="{6D2CA53E-7E98-8A2D-8AC4-A4852961CAFD}"/>
              </a:ext>
            </a:extLst>
          </p:cNvPr>
          <p:cNvSpPr/>
          <p:nvPr/>
        </p:nvSpPr>
        <p:spPr>
          <a:xfrm>
            <a:off x="9062351" y="5431189"/>
            <a:ext cx="1838106"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低风险</a:t>
            </a:r>
          </a:p>
        </p:txBody>
      </p:sp>
    </p:spTree>
    <p:extLst>
      <p:ext uri="{BB962C8B-B14F-4D97-AF65-F5344CB8AC3E}">
        <p14:creationId xmlns:p14="http://schemas.microsoft.com/office/powerpoint/2010/main" val="341351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135B7-23AF-1BCF-5757-D62E2F83081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3842191-67F2-99EC-627A-6CE548E484EF}"/>
              </a:ext>
            </a:extLst>
          </p:cNvPr>
          <p:cNvPicPr>
            <a:picLocks noChangeArrowheads="1"/>
          </p:cNvPicPr>
          <p:nvPr/>
        </p:nvPicPr>
        <p:blipFill rotWithShape="1">
          <a:blip r:embed="rId2" cstate="print">
            <a:extLst>
              <a:ext uri="{28A0092B-C50C-407E-A947-70E740481C1C}">
                <a14:useLocalDpi xmlns:a14="http://schemas.microsoft.com/office/drawing/2010/main" val="0"/>
              </a:ext>
            </a:extLst>
          </a:blip>
          <a:srcRect b="3151"/>
          <a:stretch>
            <a:fillRect/>
          </a:stretch>
        </p:blipFill>
        <p:spPr bwMode="auto">
          <a:xfrm>
            <a:off x="1060704" y="401920"/>
            <a:ext cx="3055482" cy="605415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1B9F1331-4F24-6FD5-F327-CC158F2D35E1}"/>
              </a:ext>
            </a:extLst>
          </p:cNvPr>
          <p:cNvSpPr/>
          <p:nvPr/>
        </p:nvSpPr>
        <p:spPr>
          <a:xfrm>
            <a:off x="4793673" y="646545"/>
            <a:ext cx="6022109" cy="5809534"/>
          </a:xfrm>
          <a:prstGeom prst="roundRect">
            <a:avLst>
              <a:gd name="adj" fmla="val 7476"/>
            </a:avLst>
          </a:prstGeom>
          <a:blipFill>
            <a:blip r:embed="rId3"/>
            <a:stretch>
              <a:fillRect/>
            </a:stretch>
          </a:blipFill>
          <a:ln w="22225">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83A50F0-2031-E996-4355-2D9A318E10D6}"/>
              </a:ext>
            </a:extLst>
          </p:cNvPr>
          <p:cNvSpPr/>
          <p:nvPr/>
        </p:nvSpPr>
        <p:spPr>
          <a:xfrm>
            <a:off x="11239920" y="2059019"/>
            <a:ext cx="562873" cy="338862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人物子图谱</a:t>
            </a:r>
          </a:p>
        </p:txBody>
      </p:sp>
    </p:spTree>
    <p:extLst>
      <p:ext uri="{BB962C8B-B14F-4D97-AF65-F5344CB8AC3E}">
        <p14:creationId xmlns:p14="http://schemas.microsoft.com/office/powerpoint/2010/main" val="411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5F9A-DA42-4C4A-D4B9-40395782A24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12719FD-F5AA-F705-934A-A6AC815B300B}"/>
              </a:ext>
            </a:extLst>
          </p:cNvPr>
          <p:cNvPicPr>
            <a:picLocks noChangeArrowheads="1"/>
          </p:cNvPicPr>
          <p:nvPr/>
        </p:nvPicPr>
        <p:blipFill>
          <a:blip r:embed="rId2">
            <a:extLst>
              <a:ext uri="{28A0092B-C50C-407E-A947-70E740481C1C}">
                <a14:useLocalDpi xmlns:a14="http://schemas.microsoft.com/office/drawing/2010/main" val="0"/>
              </a:ext>
            </a:extLst>
          </a:blip>
          <a:srcRect l="2383" r="2383"/>
          <a:stretch/>
        </p:blipFill>
        <p:spPr bwMode="auto">
          <a:xfrm>
            <a:off x="1060704" y="401920"/>
            <a:ext cx="3055482" cy="605415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442C12AD-3A8F-1952-C503-375E01CE912B}"/>
              </a:ext>
            </a:extLst>
          </p:cNvPr>
          <p:cNvSpPr/>
          <p:nvPr/>
        </p:nvSpPr>
        <p:spPr>
          <a:xfrm>
            <a:off x="4793673" y="646545"/>
            <a:ext cx="6022109" cy="5809534"/>
          </a:xfrm>
          <a:prstGeom prst="roundRect">
            <a:avLst>
              <a:gd name="adj" fmla="val 7476"/>
            </a:avLst>
          </a:prstGeom>
          <a:blipFill>
            <a:blip r:embed="rId3"/>
            <a:stretch>
              <a:fillRect/>
            </a:stretch>
          </a:blipFill>
          <a:ln w="22225">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D4C1A59-5544-9715-73D3-C2DAFBC390C5}"/>
              </a:ext>
            </a:extLst>
          </p:cNvPr>
          <p:cNvSpPr/>
          <p:nvPr/>
        </p:nvSpPr>
        <p:spPr>
          <a:xfrm>
            <a:off x="11239920" y="2059019"/>
            <a:ext cx="562873" cy="338862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人物子图谱</a:t>
            </a:r>
          </a:p>
        </p:txBody>
      </p:sp>
    </p:spTree>
    <p:extLst>
      <p:ext uri="{BB962C8B-B14F-4D97-AF65-F5344CB8AC3E}">
        <p14:creationId xmlns:p14="http://schemas.microsoft.com/office/powerpoint/2010/main" val="23813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C935B-C360-3C70-EB37-957689B2AC82}"/>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1FAA1AE-9353-BA29-8699-2574FB5577FC}"/>
              </a:ext>
            </a:extLst>
          </p:cNvPr>
          <p:cNvPicPr>
            <a:picLocks noChangeArrowheads="1"/>
          </p:cNvPicPr>
          <p:nvPr/>
        </p:nvPicPr>
        <p:blipFill>
          <a:blip r:embed="rId3">
            <a:extLst>
              <a:ext uri="{28A0092B-C50C-407E-A947-70E740481C1C}">
                <a14:useLocalDpi xmlns:a14="http://schemas.microsoft.com/office/drawing/2010/main" val="0"/>
              </a:ext>
            </a:extLst>
          </a:blip>
          <a:srcRect l="2383" r="2383"/>
          <a:stretch/>
        </p:blipFill>
        <p:spPr bwMode="auto">
          <a:xfrm>
            <a:off x="1060704" y="401920"/>
            <a:ext cx="3055482" cy="605415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D7553B97-79A0-E1EC-C507-08F3DC272BAE}"/>
              </a:ext>
            </a:extLst>
          </p:cNvPr>
          <p:cNvSpPr/>
          <p:nvPr/>
        </p:nvSpPr>
        <p:spPr>
          <a:xfrm>
            <a:off x="4793673" y="646545"/>
            <a:ext cx="6022109" cy="5809534"/>
          </a:xfrm>
          <a:prstGeom prst="roundRect">
            <a:avLst>
              <a:gd name="adj" fmla="val 7476"/>
            </a:avLst>
          </a:prstGeom>
          <a:blipFill>
            <a:blip r:embed="rId4"/>
            <a:stretch>
              <a:fillRect/>
            </a:stretch>
          </a:blipFill>
          <a:ln w="22225">
            <a:solidFill>
              <a:srgbClr val="CCA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8EB91BA-A8CC-84D6-D12D-10EC68CE9148}"/>
              </a:ext>
            </a:extLst>
          </p:cNvPr>
          <p:cNvSpPr/>
          <p:nvPr/>
        </p:nvSpPr>
        <p:spPr>
          <a:xfrm>
            <a:off x="11239920" y="2059019"/>
            <a:ext cx="562873" cy="338862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人物子图谱</a:t>
            </a:r>
          </a:p>
        </p:txBody>
      </p:sp>
    </p:spTree>
    <p:extLst>
      <p:ext uri="{BB962C8B-B14F-4D97-AF65-F5344CB8AC3E}">
        <p14:creationId xmlns:p14="http://schemas.microsoft.com/office/powerpoint/2010/main" val="276813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F7DF8A3-105F-4230-958E-639BC7DF2D2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图片 4">
            <a:extLst>
              <a:ext uri="{FF2B5EF4-FFF2-40B4-BE49-F238E27FC236}">
                <a16:creationId xmlns:a16="http://schemas.microsoft.com/office/drawing/2014/main" id="{8986E528-0164-45AC-A730-4A86A0D307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960" y="660400"/>
            <a:ext cx="2181225" cy="676275"/>
          </a:xfrm>
          <a:prstGeom prst="rect">
            <a:avLst/>
          </a:prstGeom>
        </p:spPr>
      </p:pic>
      <p:pic>
        <p:nvPicPr>
          <p:cNvPr id="7" name="图片 6">
            <a:extLst>
              <a:ext uri="{FF2B5EF4-FFF2-40B4-BE49-F238E27FC236}">
                <a16:creationId xmlns:a16="http://schemas.microsoft.com/office/drawing/2014/main" id="{00875705-C3B3-47A1-BB35-F926B6223066}"/>
              </a:ext>
            </a:extLst>
          </p:cNvPr>
          <p:cNvPicPr>
            <a:picLocks noChangeAspect="1"/>
          </p:cNvPicPr>
          <p:nvPr/>
        </p:nvPicPr>
        <p:blipFill>
          <a:blip r:embed="rId6">
            <a:clrChange>
              <a:clrFrom>
                <a:srgbClr val="E5E5E5"/>
              </a:clrFrom>
              <a:clrTo>
                <a:srgbClr val="E5E5E5">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020663" y="5080001"/>
            <a:ext cx="8171337" cy="1778000"/>
          </a:xfrm>
          <a:prstGeom prst="rect">
            <a:avLst/>
          </a:prstGeom>
        </p:spPr>
      </p:pic>
      <p:pic>
        <p:nvPicPr>
          <p:cNvPr id="11" name="图片 10">
            <a:extLst>
              <a:ext uri="{FF2B5EF4-FFF2-40B4-BE49-F238E27FC236}">
                <a16:creationId xmlns:a16="http://schemas.microsoft.com/office/drawing/2014/main" id="{07E5FA53-B9C8-45E8-8195-60386FB0837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75313" y="1391862"/>
            <a:ext cx="5950858" cy="1776694"/>
          </a:xfrm>
          <a:prstGeom prst="rect">
            <a:avLst/>
          </a:prstGeom>
        </p:spPr>
      </p:pic>
      <p:pic>
        <p:nvPicPr>
          <p:cNvPr id="16" name="图片 15">
            <a:extLst>
              <a:ext uri="{FF2B5EF4-FFF2-40B4-BE49-F238E27FC236}">
                <a16:creationId xmlns:a16="http://schemas.microsoft.com/office/drawing/2014/main" id="{F14C9779-F1D7-417E-A037-18499E34FF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58942" y="586881"/>
            <a:ext cx="6313883" cy="4051228"/>
          </a:xfrm>
          <a:prstGeom prst="rect">
            <a:avLst/>
          </a:prstGeom>
        </p:spPr>
      </p:pic>
      <p:sp>
        <p:nvSpPr>
          <p:cNvPr id="17" name="矩形 16">
            <a:extLst>
              <a:ext uri="{FF2B5EF4-FFF2-40B4-BE49-F238E27FC236}">
                <a16:creationId xmlns:a16="http://schemas.microsoft.com/office/drawing/2014/main" id="{C5C13F7C-5992-4BDB-954C-3971ACDB8E59}"/>
              </a:ext>
            </a:extLst>
          </p:cNvPr>
          <p:cNvSpPr/>
          <p:nvPr/>
        </p:nvSpPr>
        <p:spPr>
          <a:xfrm>
            <a:off x="4263736" y="1768888"/>
            <a:ext cx="5247790" cy="871008"/>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4400" dirty="0">
                <a:latin typeface="华文隶书" panose="02010800040101010101" pitchFamily="2" charset="-122"/>
                <a:ea typeface="华文隶书" panose="02010800040101010101" pitchFamily="2" charset="-122"/>
                <a:cs typeface="经典细圆简" panose="02010609000101010101" pitchFamily="49" charset="-122"/>
              </a:rPr>
              <a:t>核心发现</a:t>
            </a:r>
          </a:p>
        </p:txBody>
      </p:sp>
      <p:sp>
        <p:nvSpPr>
          <p:cNvPr id="18" name="矩形 17">
            <a:extLst>
              <a:ext uri="{FF2B5EF4-FFF2-40B4-BE49-F238E27FC236}">
                <a16:creationId xmlns:a16="http://schemas.microsoft.com/office/drawing/2014/main" id="{5AB2E980-C455-44AD-9F6D-A38FE78542E0}"/>
              </a:ext>
            </a:extLst>
          </p:cNvPr>
          <p:cNvSpPr/>
          <p:nvPr/>
        </p:nvSpPr>
        <p:spPr>
          <a:xfrm>
            <a:off x="4775406" y="1178241"/>
            <a:ext cx="4338028" cy="489365"/>
          </a:xfrm>
          <a:prstGeom prst="rect">
            <a:avLst/>
          </a:prstGeom>
        </p:spPr>
        <p:txBody>
          <a:bodyPr wrap="square">
            <a:spAutoFit/>
            <a:scene3d>
              <a:camera prst="orthographicFront"/>
              <a:lightRig rig="threePt" dir="t"/>
            </a:scene3d>
            <a:sp3d contourW="12700"/>
          </a:bodyPr>
          <a:lstStyle/>
          <a:p>
            <a:pPr algn="dist">
              <a:lnSpc>
                <a:spcPct val="120000"/>
              </a:lnSpc>
            </a:pPr>
            <a:r>
              <a:rPr lang="zh-CN" altLang="en-US" sz="2400">
                <a:solidFill>
                  <a:schemeClr val="tx1">
                    <a:lumMod val="65000"/>
                    <a:lumOff val="35000"/>
                  </a:schemeClr>
                </a:solidFill>
                <a:latin typeface="三极春联字体简" pitchFamily="2" charset="-122"/>
                <a:ea typeface="三极春联字体简" pitchFamily="2" charset="-122"/>
              </a:rPr>
              <a:t>所有精工制作的对象最珍贵</a:t>
            </a:r>
          </a:p>
        </p:txBody>
      </p:sp>
      <p:sp>
        <p:nvSpPr>
          <p:cNvPr id="22" name="图文框 21">
            <a:extLst>
              <a:ext uri="{FF2B5EF4-FFF2-40B4-BE49-F238E27FC236}">
                <a16:creationId xmlns:a16="http://schemas.microsoft.com/office/drawing/2014/main" id="{1C9DCC88-D082-451B-B2BA-528A4C1FF4F1}"/>
              </a:ext>
            </a:extLst>
          </p:cNvPr>
          <p:cNvSpPr/>
          <p:nvPr/>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图片 22">
            <a:extLst>
              <a:ext uri="{FF2B5EF4-FFF2-40B4-BE49-F238E27FC236}">
                <a16:creationId xmlns:a16="http://schemas.microsoft.com/office/drawing/2014/main" id="{5D867E6B-3A82-4256-AB34-81D8D798216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143356" y="3311690"/>
            <a:ext cx="8975271" cy="3421996"/>
          </a:xfrm>
          <a:prstGeom prst="rect">
            <a:avLst/>
          </a:prstGeom>
        </p:spPr>
      </p:pic>
    </p:spTree>
    <p:extLst>
      <p:ext uri="{BB962C8B-B14F-4D97-AF65-F5344CB8AC3E}">
        <p14:creationId xmlns:p14="http://schemas.microsoft.com/office/powerpoint/2010/main" val="128129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dur="5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nodeType="afterGroup">
                            <p:stCondLst>
                              <p:cond delay="500"/>
                            </p:stCondLst>
                            <p:childTnLst>
                              <p:par>
                                <p:cTn id="11" presetID="42" presetClass="entr" presetSubtype="0" dur="100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7" presetClass="entr" presetSubtype="0" dur="100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E0FB-9014-45C0-E1E1-C5CFDF287B6A}"/>
            </a:ext>
          </a:extLst>
        </p:cNvPr>
        <p:cNvGrpSpPr/>
        <p:nvPr/>
      </p:nvGrpSpPr>
      <p:grpSpPr>
        <a:xfrm>
          <a:off x="0" y="0"/>
          <a:ext cx="0" cy="0"/>
          <a:chOff x="0" y="0"/>
          <a:chExt cx="0" cy="0"/>
        </a:xfrm>
      </p:grpSpPr>
      <p:pic>
        <p:nvPicPr>
          <p:cNvPr id="3" name="图片 2">
            <a:hlinkClick r:id="rId3" action="ppaction://hlinkfile"/>
            <a:extLst>
              <a:ext uri="{FF2B5EF4-FFF2-40B4-BE49-F238E27FC236}">
                <a16:creationId xmlns:a16="http://schemas.microsoft.com/office/drawing/2014/main" id="{A122F7CD-9AE8-63BD-317C-DB7A33658BAE}"/>
              </a:ext>
            </a:extLst>
          </p:cNvPr>
          <p:cNvPicPr>
            <a:picLocks noChangeAspect="1"/>
          </p:cNvPicPr>
          <p:nvPr/>
        </p:nvPicPr>
        <p:blipFill>
          <a:blip r:embed="rId4"/>
          <a:stretch>
            <a:fillRect/>
          </a:stretch>
        </p:blipFill>
        <p:spPr>
          <a:xfrm>
            <a:off x="1042416" y="875742"/>
            <a:ext cx="9963530" cy="5363778"/>
          </a:xfrm>
          <a:prstGeom prst="rect">
            <a:avLst/>
          </a:prstGeom>
        </p:spPr>
      </p:pic>
      <p:sp>
        <p:nvSpPr>
          <p:cNvPr id="4" name="矩形 3">
            <a:extLst>
              <a:ext uri="{FF2B5EF4-FFF2-40B4-BE49-F238E27FC236}">
                <a16:creationId xmlns:a16="http://schemas.microsoft.com/office/drawing/2014/main" id="{FB1C12C8-8C3C-7D8B-18EC-18EC1FA54D79}"/>
              </a:ext>
            </a:extLst>
          </p:cNvPr>
          <p:cNvSpPr/>
          <p:nvPr/>
        </p:nvSpPr>
        <p:spPr>
          <a:xfrm>
            <a:off x="2773179" y="235515"/>
            <a:ext cx="6608935" cy="72943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3600" dirty="0">
                <a:latin typeface="华文隶书" panose="02010800040101010101" pitchFamily="2" charset="-122"/>
                <a:ea typeface="华文隶书" panose="02010800040101010101" pitchFamily="2" charset="-122"/>
                <a:cs typeface="经典细圆简" panose="02010609000101010101" pitchFamily="49" charset="-122"/>
              </a:rPr>
              <a:t>大国工匠精神品质主题河流图</a:t>
            </a:r>
          </a:p>
        </p:txBody>
      </p:sp>
    </p:spTree>
    <p:extLst>
      <p:ext uri="{BB962C8B-B14F-4D97-AF65-F5344CB8AC3E}">
        <p14:creationId xmlns:p14="http://schemas.microsoft.com/office/powerpoint/2010/main" val="213173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F7DF8A3-105F-4230-958E-639BC7DF2D2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图片 4">
            <a:extLst>
              <a:ext uri="{FF2B5EF4-FFF2-40B4-BE49-F238E27FC236}">
                <a16:creationId xmlns:a16="http://schemas.microsoft.com/office/drawing/2014/main" id="{8986E528-0164-45AC-A730-4A86A0D307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960" y="660400"/>
            <a:ext cx="2181225" cy="676275"/>
          </a:xfrm>
          <a:prstGeom prst="rect">
            <a:avLst/>
          </a:prstGeom>
        </p:spPr>
      </p:pic>
      <p:pic>
        <p:nvPicPr>
          <p:cNvPr id="7" name="图片 6">
            <a:extLst>
              <a:ext uri="{FF2B5EF4-FFF2-40B4-BE49-F238E27FC236}">
                <a16:creationId xmlns:a16="http://schemas.microsoft.com/office/drawing/2014/main" id="{00875705-C3B3-47A1-BB35-F926B6223066}"/>
              </a:ext>
            </a:extLst>
          </p:cNvPr>
          <p:cNvPicPr>
            <a:picLocks noChangeAspect="1"/>
          </p:cNvPicPr>
          <p:nvPr/>
        </p:nvPicPr>
        <p:blipFill>
          <a:blip r:embed="rId6">
            <a:clrChange>
              <a:clrFrom>
                <a:srgbClr val="E5E5E5"/>
              </a:clrFrom>
              <a:clrTo>
                <a:srgbClr val="E5E5E5">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020663" y="5080001"/>
            <a:ext cx="8171337" cy="1778000"/>
          </a:xfrm>
          <a:prstGeom prst="rect">
            <a:avLst/>
          </a:prstGeom>
        </p:spPr>
      </p:pic>
      <p:pic>
        <p:nvPicPr>
          <p:cNvPr id="11" name="图片 10">
            <a:extLst>
              <a:ext uri="{FF2B5EF4-FFF2-40B4-BE49-F238E27FC236}">
                <a16:creationId xmlns:a16="http://schemas.microsoft.com/office/drawing/2014/main" id="{07E5FA53-B9C8-45E8-8195-60386FB0837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75313" y="1391862"/>
            <a:ext cx="5950858" cy="1776694"/>
          </a:xfrm>
          <a:prstGeom prst="rect">
            <a:avLst/>
          </a:prstGeom>
        </p:spPr>
      </p:pic>
      <p:pic>
        <p:nvPicPr>
          <p:cNvPr id="16" name="图片 15">
            <a:extLst>
              <a:ext uri="{FF2B5EF4-FFF2-40B4-BE49-F238E27FC236}">
                <a16:creationId xmlns:a16="http://schemas.microsoft.com/office/drawing/2014/main" id="{F14C9779-F1D7-417E-A037-18499E34FF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58942" y="586881"/>
            <a:ext cx="6313883" cy="4051228"/>
          </a:xfrm>
          <a:prstGeom prst="rect">
            <a:avLst/>
          </a:prstGeom>
        </p:spPr>
      </p:pic>
      <p:sp>
        <p:nvSpPr>
          <p:cNvPr id="17" name="矩形 16">
            <a:extLst>
              <a:ext uri="{FF2B5EF4-FFF2-40B4-BE49-F238E27FC236}">
                <a16:creationId xmlns:a16="http://schemas.microsoft.com/office/drawing/2014/main" id="{C5C13F7C-5992-4BDB-954C-3971ACDB8E59}"/>
              </a:ext>
            </a:extLst>
          </p:cNvPr>
          <p:cNvSpPr/>
          <p:nvPr/>
        </p:nvSpPr>
        <p:spPr>
          <a:xfrm>
            <a:off x="4263736" y="1825814"/>
            <a:ext cx="5247790" cy="871008"/>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选题背景与数据来源</a:t>
            </a:r>
          </a:p>
        </p:txBody>
      </p:sp>
      <p:sp>
        <p:nvSpPr>
          <p:cNvPr id="18" name="矩形 17">
            <a:extLst>
              <a:ext uri="{FF2B5EF4-FFF2-40B4-BE49-F238E27FC236}">
                <a16:creationId xmlns:a16="http://schemas.microsoft.com/office/drawing/2014/main" id="{5AB2E980-C455-44AD-9F6D-A38FE78542E0}"/>
              </a:ext>
            </a:extLst>
          </p:cNvPr>
          <p:cNvSpPr/>
          <p:nvPr/>
        </p:nvSpPr>
        <p:spPr>
          <a:xfrm>
            <a:off x="4775406" y="1178241"/>
            <a:ext cx="4338028" cy="412613"/>
          </a:xfrm>
          <a:prstGeom prst="rect">
            <a:avLst/>
          </a:prstGeom>
        </p:spPr>
        <p:txBody>
          <a:bodyPr wrap="square">
            <a:spAutoFit/>
            <a:scene3d>
              <a:camera prst="orthographicFront"/>
              <a:lightRig rig="threePt" dir="t"/>
            </a:scene3d>
            <a:sp3d contourW="127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所有精工制作的对象最珍贵</a:t>
            </a:r>
          </a:p>
        </p:txBody>
      </p:sp>
      <p:sp>
        <p:nvSpPr>
          <p:cNvPr id="22" name="图文框 21">
            <a:extLst>
              <a:ext uri="{FF2B5EF4-FFF2-40B4-BE49-F238E27FC236}">
                <a16:creationId xmlns:a16="http://schemas.microsoft.com/office/drawing/2014/main" id="{1C9DCC88-D082-451B-B2BA-528A4C1FF4F1}"/>
              </a:ext>
            </a:extLst>
          </p:cNvPr>
          <p:cNvSpPr/>
          <p:nvPr/>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Arial"/>
            </a:endParaRPr>
          </a:p>
        </p:txBody>
      </p:sp>
      <p:pic>
        <p:nvPicPr>
          <p:cNvPr id="23" name="图片 22">
            <a:extLst>
              <a:ext uri="{FF2B5EF4-FFF2-40B4-BE49-F238E27FC236}">
                <a16:creationId xmlns:a16="http://schemas.microsoft.com/office/drawing/2014/main" id="{5D867E6B-3A82-4256-AB34-81D8D798216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143356" y="3311690"/>
            <a:ext cx="8975271" cy="3421996"/>
          </a:xfrm>
          <a:prstGeom prst="rect">
            <a:avLst/>
          </a:prstGeom>
        </p:spPr>
      </p:pic>
    </p:spTree>
    <p:extLst>
      <p:ext uri="{BB962C8B-B14F-4D97-AF65-F5344CB8AC3E}">
        <p14:creationId xmlns:p14="http://schemas.microsoft.com/office/powerpoint/2010/main" val="39145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B23B79-0C57-4820-9172-4DAD3D7EDB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665" y="1005333"/>
            <a:ext cx="11705335" cy="5852667"/>
          </a:xfrm>
          <a:prstGeom prst="rect">
            <a:avLst/>
          </a:prstGeom>
        </p:spPr>
      </p:pic>
      <p:pic>
        <p:nvPicPr>
          <p:cNvPr id="6" name="图片 5">
            <a:extLst>
              <a:ext uri="{FF2B5EF4-FFF2-40B4-BE49-F238E27FC236}">
                <a16:creationId xmlns:a16="http://schemas.microsoft.com/office/drawing/2014/main" id="{34CD31BA-3800-4950-87C9-1CC295766F9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55731" y="568238"/>
            <a:ext cx="3501521" cy="2317673"/>
          </a:xfrm>
          <a:prstGeom prst="rect">
            <a:avLst/>
          </a:prstGeom>
        </p:spPr>
      </p:pic>
      <p:pic>
        <p:nvPicPr>
          <p:cNvPr id="10" name="图片 9">
            <a:extLst>
              <a:ext uri="{FF2B5EF4-FFF2-40B4-BE49-F238E27FC236}">
                <a16:creationId xmlns:a16="http://schemas.microsoft.com/office/drawing/2014/main" id="{2E4EFF35-0FDB-45D6-A036-9F0AEDA1562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4435" y="1114935"/>
            <a:ext cx="1198563" cy="1198563"/>
          </a:xfrm>
          <a:prstGeom prst="rect">
            <a:avLst/>
          </a:prstGeom>
        </p:spPr>
      </p:pic>
      <p:pic>
        <p:nvPicPr>
          <p:cNvPr id="12" name="图片 11">
            <a:extLst>
              <a:ext uri="{FF2B5EF4-FFF2-40B4-BE49-F238E27FC236}">
                <a16:creationId xmlns:a16="http://schemas.microsoft.com/office/drawing/2014/main" id="{53566403-56B1-4E63-BEE8-37C1CB978B5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13000" y="3311690"/>
            <a:ext cx="9410700" cy="3421996"/>
          </a:xfrm>
          <a:prstGeom prst="rect">
            <a:avLst/>
          </a:prstGeom>
        </p:spPr>
      </p:pic>
      <p:pic>
        <p:nvPicPr>
          <p:cNvPr id="17" name="图片 16">
            <a:extLst>
              <a:ext uri="{FF2B5EF4-FFF2-40B4-BE49-F238E27FC236}">
                <a16:creationId xmlns:a16="http://schemas.microsoft.com/office/drawing/2014/main" id="{076D4DE9-66A8-4AA6-8751-1CAC860992C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5829387">
            <a:off x="10472090" y="4733488"/>
            <a:ext cx="2170461" cy="2795554"/>
          </a:xfrm>
          <a:prstGeom prst="rect">
            <a:avLst/>
          </a:prstGeom>
        </p:spPr>
      </p:pic>
      <p:sp>
        <p:nvSpPr>
          <p:cNvPr id="18" name="矩形 17">
            <a:extLst>
              <a:ext uri="{FF2B5EF4-FFF2-40B4-BE49-F238E27FC236}">
                <a16:creationId xmlns:a16="http://schemas.microsoft.com/office/drawing/2014/main" id="{6E4E8894-971A-4825-81D6-CA83C623330C}"/>
              </a:ext>
            </a:extLst>
          </p:cNvPr>
          <p:cNvSpPr/>
          <p:nvPr/>
        </p:nvSpPr>
        <p:spPr>
          <a:xfrm>
            <a:off x="2136857" y="727083"/>
            <a:ext cx="5808467" cy="1791260"/>
          </a:xfrm>
          <a:prstGeom prst="rect">
            <a:avLst/>
          </a:prstGeom>
        </p:spPr>
        <p:txBody>
          <a:bodyPr vert="horz" wrap="square">
            <a:spAutoFit/>
            <a:scene3d>
              <a:camera prst="orthographicFront"/>
              <a:lightRig rig="threePt" dir="t"/>
            </a:scene3d>
            <a:sp3d contourW="25400"/>
          </a:bodyPr>
          <a:lstStyle/>
          <a:p>
            <a:pPr algn="dist">
              <a:lnSpc>
                <a:spcPct val="120000"/>
              </a:lnSpc>
            </a:pPr>
            <a:r>
              <a:rPr lang="zh-CN" altLang="en-US" sz="9600" dirty="0">
                <a:latin typeface="庞门正道粗书体6.0" panose="02010600030101010101" pitchFamily="2" charset="-122"/>
                <a:ea typeface="庞门正道粗书体6.0" panose="02010600030101010101" pitchFamily="2" charset="-122"/>
                <a:cs typeface="经典细圆简" panose="02010609000101010101" pitchFamily="49" charset="-122"/>
              </a:rPr>
              <a:t>谢谢观看</a:t>
            </a:r>
          </a:p>
        </p:txBody>
      </p:sp>
      <p:pic>
        <p:nvPicPr>
          <p:cNvPr id="21" name="图片 20">
            <a:extLst>
              <a:ext uri="{FF2B5EF4-FFF2-40B4-BE49-F238E27FC236}">
                <a16:creationId xmlns:a16="http://schemas.microsoft.com/office/drawing/2014/main" id="{E652CBF4-AFBA-4A02-B34A-C70FFE62EFA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6587213">
            <a:off x="6942100" y="1401292"/>
            <a:ext cx="3040894" cy="3418875"/>
          </a:xfrm>
          <a:prstGeom prst="rect">
            <a:avLst/>
          </a:prstGeom>
        </p:spPr>
      </p:pic>
      <p:pic>
        <p:nvPicPr>
          <p:cNvPr id="25" name="图片 24">
            <a:extLst>
              <a:ext uri="{FF2B5EF4-FFF2-40B4-BE49-F238E27FC236}">
                <a16:creationId xmlns:a16="http://schemas.microsoft.com/office/drawing/2014/main" id="{98DFCD41-18DC-448B-84E4-CFE1323F008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236252" y="979867"/>
            <a:ext cx="465582" cy="443054"/>
          </a:xfrm>
          <a:prstGeom prst="rect">
            <a:avLst/>
          </a:prstGeom>
        </p:spPr>
      </p:pic>
      <p:sp>
        <p:nvSpPr>
          <p:cNvPr id="2" name="矩形 1">
            <a:extLst>
              <a:ext uri="{FF2B5EF4-FFF2-40B4-BE49-F238E27FC236}">
                <a16:creationId xmlns:a16="http://schemas.microsoft.com/office/drawing/2014/main" id="{04CE36AF-E3E3-2AF9-E535-59BC97A74E0D}"/>
              </a:ext>
            </a:extLst>
          </p:cNvPr>
          <p:cNvSpPr/>
          <p:nvPr/>
        </p:nvSpPr>
        <p:spPr>
          <a:xfrm>
            <a:off x="2255730" y="3169756"/>
            <a:ext cx="5059470" cy="1057790"/>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dirty="0">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大国工匠背后的精神特质提取与知识图谱构建</a:t>
            </a:r>
          </a:p>
        </p:txBody>
      </p:sp>
      <p:sp>
        <p:nvSpPr>
          <p:cNvPr id="3" name="矩形 2">
            <a:extLst>
              <a:ext uri="{FF2B5EF4-FFF2-40B4-BE49-F238E27FC236}">
                <a16:creationId xmlns:a16="http://schemas.microsoft.com/office/drawing/2014/main" id="{C8D99D1A-757F-772C-DDE4-4485BA6A7A6A}"/>
              </a:ext>
            </a:extLst>
          </p:cNvPr>
          <p:cNvSpPr/>
          <p:nvPr/>
        </p:nvSpPr>
        <p:spPr>
          <a:xfrm>
            <a:off x="2255730" y="4160861"/>
            <a:ext cx="6077240" cy="316562"/>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65000"/>
                    <a:lumOff val="35000"/>
                  </a:srgbClr>
                </a:solidFill>
                <a:effectLst/>
                <a:uLnTx/>
                <a:uFillTx/>
                <a:latin typeface="仿宋" panose="02010609060101010101" pitchFamily="49" charset="-122"/>
                <a:ea typeface="仿宋" panose="02010609060101010101" pitchFamily="49" charset="-122"/>
                <a:cs typeface="Arial"/>
              </a:rPr>
              <a:t>小组成员：张苏芯 冯世欣 程一娇</a:t>
            </a:r>
          </a:p>
        </p:txBody>
      </p:sp>
    </p:spTree>
    <p:extLst>
      <p:ext uri="{BB962C8B-B14F-4D97-AF65-F5344CB8AC3E}">
        <p14:creationId xmlns:p14="http://schemas.microsoft.com/office/powerpoint/2010/main" val="414777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26D53F1-EFB4-420A-810A-24A2C5F680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8812" y="1312820"/>
            <a:ext cx="2804312" cy="1856187"/>
          </a:xfrm>
          <a:prstGeom prst="rect">
            <a:avLst/>
          </a:prstGeom>
        </p:spPr>
      </p:pic>
      <p:pic>
        <p:nvPicPr>
          <p:cNvPr id="2" name="图片 1">
            <a:extLst>
              <a:ext uri="{FF2B5EF4-FFF2-40B4-BE49-F238E27FC236}">
                <a16:creationId xmlns:a16="http://schemas.microsoft.com/office/drawing/2014/main" id="{7C320162-8AE5-426E-B993-2B1353D780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87563" y="2569781"/>
            <a:ext cx="4218817" cy="3170099"/>
          </a:xfrm>
          <a:prstGeom prst="rect">
            <a:avLst/>
          </a:prstGeom>
        </p:spPr>
      </p:pic>
      <p:pic>
        <p:nvPicPr>
          <p:cNvPr id="14" name="图片 13">
            <a:extLst>
              <a:ext uri="{FF2B5EF4-FFF2-40B4-BE49-F238E27FC236}">
                <a16:creationId xmlns:a16="http://schemas.microsoft.com/office/drawing/2014/main" id="{478C6F58-95F6-4ACA-A0A8-6695B6AFD77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6353" y="5796180"/>
            <a:ext cx="2181225" cy="676275"/>
          </a:xfrm>
          <a:prstGeom prst="rect">
            <a:avLst/>
          </a:prstGeom>
        </p:spPr>
      </p:pic>
      <p:sp>
        <p:nvSpPr>
          <p:cNvPr id="17" name="矩形 16">
            <a:extLst>
              <a:ext uri="{FF2B5EF4-FFF2-40B4-BE49-F238E27FC236}">
                <a16:creationId xmlns:a16="http://schemas.microsoft.com/office/drawing/2014/main" id="{EE8B4261-C651-4B3F-8BB5-C53E633C3258}"/>
              </a:ext>
            </a:extLst>
          </p:cNvPr>
          <p:cNvSpPr/>
          <p:nvPr/>
        </p:nvSpPr>
        <p:spPr>
          <a:xfrm>
            <a:off x="4898299" y="402043"/>
            <a:ext cx="2395830"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选题背景</a:t>
            </a:r>
          </a:p>
        </p:txBody>
      </p:sp>
      <p:pic>
        <p:nvPicPr>
          <p:cNvPr id="18" name="图片 17">
            <a:extLst>
              <a:ext uri="{FF2B5EF4-FFF2-40B4-BE49-F238E27FC236}">
                <a16:creationId xmlns:a16="http://schemas.microsoft.com/office/drawing/2014/main" id="{BC93E356-6FB7-4FEE-9E34-914A560BB9C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81191" y="604251"/>
            <a:ext cx="825162" cy="461550"/>
          </a:xfrm>
          <a:prstGeom prst="rect">
            <a:avLst/>
          </a:prstGeom>
        </p:spPr>
      </p:pic>
      <p:pic>
        <p:nvPicPr>
          <p:cNvPr id="19" name="图片 18">
            <a:extLst>
              <a:ext uri="{FF2B5EF4-FFF2-40B4-BE49-F238E27FC236}">
                <a16:creationId xmlns:a16="http://schemas.microsoft.com/office/drawing/2014/main" id="{786015DB-3B41-49DD-A481-4EDB2017F5C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86075" y="604251"/>
            <a:ext cx="825162" cy="461550"/>
          </a:xfrm>
          <a:prstGeom prst="rect">
            <a:avLst/>
          </a:prstGeom>
        </p:spPr>
      </p:pic>
      <p:sp>
        <p:nvSpPr>
          <p:cNvPr id="4" name="文本框 3">
            <a:extLst>
              <a:ext uri="{FF2B5EF4-FFF2-40B4-BE49-F238E27FC236}">
                <a16:creationId xmlns:a16="http://schemas.microsoft.com/office/drawing/2014/main" id="{EE0B7A35-3875-5787-EB6E-3C45AB3C9B83}"/>
              </a:ext>
            </a:extLst>
          </p:cNvPr>
          <p:cNvSpPr txBox="1"/>
          <p:nvPr/>
        </p:nvSpPr>
        <p:spPr>
          <a:xfrm>
            <a:off x="6234780" y="1843950"/>
            <a:ext cx="4985993" cy="31700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Arial"/>
              </a:rPr>
              <a:t>国家战略牵引</a:t>
            </a: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“制造强国”“文化强国”等战略深入推进，工匠精神成为核心支撑；高质量发展呼唤具有行业特色的精神标杆与价值提炼。</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Arial"/>
              </a:rPr>
              <a:t>研究价值</a:t>
            </a: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a:t>
            </a:r>
            <a:endParaRPr kumimoji="0" lang="en-US" altLang="zh-CN"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通过精神特质挖掘，助力企业打造核心竞争力</a:t>
            </a: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a:t>
            </a:r>
            <a:endParaRPr kumimoji="0" lang="en-US" altLang="zh-CN"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Arial"/>
              </a:rPr>
              <a:t>社会引导</a:t>
            </a: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提升公众对工匠精神的认知，增强职业荣誉感</a:t>
            </a: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a:t>
            </a:r>
          </a:p>
        </p:txBody>
      </p:sp>
    </p:spTree>
    <p:extLst>
      <p:ext uri="{BB962C8B-B14F-4D97-AF65-F5344CB8AC3E}">
        <p14:creationId xmlns:p14="http://schemas.microsoft.com/office/powerpoint/2010/main" val="140157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8AE3FD6A-96C3-4ED0-BDF2-54B1F95669D0}"/>
              </a:ext>
            </a:extLst>
          </p:cNvPr>
          <p:cNvSpPr/>
          <p:nvPr/>
        </p:nvSpPr>
        <p:spPr>
          <a:xfrm>
            <a:off x="4898299" y="402043"/>
            <a:ext cx="2395830"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数据来源</a:t>
            </a:r>
          </a:p>
        </p:txBody>
      </p:sp>
      <p:pic>
        <p:nvPicPr>
          <p:cNvPr id="16" name="图片 15">
            <a:extLst>
              <a:ext uri="{FF2B5EF4-FFF2-40B4-BE49-F238E27FC236}">
                <a16:creationId xmlns:a16="http://schemas.microsoft.com/office/drawing/2014/main" id="{CDE87D11-A4E7-4FA2-B008-52D899E1F8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1191" y="604251"/>
            <a:ext cx="825162" cy="461550"/>
          </a:xfrm>
          <a:prstGeom prst="rect">
            <a:avLst/>
          </a:prstGeom>
        </p:spPr>
      </p:pic>
      <p:pic>
        <p:nvPicPr>
          <p:cNvPr id="17" name="图片 16">
            <a:extLst>
              <a:ext uri="{FF2B5EF4-FFF2-40B4-BE49-F238E27FC236}">
                <a16:creationId xmlns:a16="http://schemas.microsoft.com/office/drawing/2014/main" id="{0D4A50A2-460B-450D-A761-04FA4CF989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6075" y="604251"/>
            <a:ext cx="825162" cy="461550"/>
          </a:xfrm>
          <a:prstGeom prst="rect">
            <a:avLst/>
          </a:prstGeom>
        </p:spPr>
      </p:pic>
      <p:grpSp>
        <p:nvGrpSpPr>
          <p:cNvPr id="24" name="组合 23">
            <a:extLst>
              <a:ext uri="{FF2B5EF4-FFF2-40B4-BE49-F238E27FC236}">
                <a16:creationId xmlns:a16="http://schemas.microsoft.com/office/drawing/2014/main" id="{9B8298C7-C8C4-5893-A7B0-902A922BDACA}"/>
              </a:ext>
            </a:extLst>
          </p:cNvPr>
          <p:cNvGrpSpPr/>
          <p:nvPr/>
        </p:nvGrpSpPr>
        <p:grpSpPr>
          <a:xfrm>
            <a:off x="965874" y="1133237"/>
            <a:ext cx="2825944" cy="5617049"/>
            <a:chOff x="958125" y="1481949"/>
            <a:chExt cx="2825944" cy="5617049"/>
          </a:xfrm>
        </p:grpSpPr>
        <p:grpSp>
          <p:nvGrpSpPr>
            <p:cNvPr id="3" name="组合 2">
              <a:extLst>
                <a:ext uri="{FF2B5EF4-FFF2-40B4-BE49-F238E27FC236}">
                  <a16:creationId xmlns:a16="http://schemas.microsoft.com/office/drawing/2014/main" id="{E3FE93B2-1F8C-418D-B057-9ABB3D040DF1}"/>
                </a:ext>
              </a:extLst>
            </p:cNvPr>
            <p:cNvGrpSpPr/>
            <p:nvPr/>
          </p:nvGrpSpPr>
          <p:grpSpPr>
            <a:xfrm>
              <a:off x="1003916" y="1481949"/>
              <a:ext cx="554565" cy="1621213"/>
              <a:chOff x="5947734" y="1518239"/>
              <a:chExt cx="554565" cy="1621213"/>
            </a:xfrm>
          </p:grpSpPr>
          <p:pic>
            <p:nvPicPr>
              <p:cNvPr id="4" name="图片 3">
                <a:extLst>
                  <a:ext uri="{FF2B5EF4-FFF2-40B4-BE49-F238E27FC236}">
                    <a16:creationId xmlns:a16="http://schemas.microsoft.com/office/drawing/2014/main" id="{13CB6996-EB75-4804-BB7D-A8BE629B20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74964" y="1518239"/>
                <a:ext cx="527335" cy="1621213"/>
              </a:xfrm>
              <a:prstGeom prst="rect">
                <a:avLst/>
              </a:prstGeom>
            </p:spPr>
          </p:pic>
          <p:sp>
            <p:nvSpPr>
              <p:cNvPr id="6" name="矩形 5">
                <a:extLst>
                  <a:ext uri="{FF2B5EF4-FFF2-40B4-BE49-F238E27FC236}">
                    <a16:creationId xmlns:a16="http://schemas.microsoft.com/office/drawing/2014/main" id="{C3266D6B-879C-4F74-B329-8CA2211FEAAB}"/>
                  </a:ext>
                </a:extLst>
              </p:cNvPr>
              <p:cNvSpPr/>
              <p:nvPr/>
            </p:nvSpPr>
            <p:spPr>
              <a:xfrm>
                <a:off x="5947734" y="1728851"/>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行业覆盖</a:t>
                </a:r>
              </a:p>
            </p:txBody>
          </p:sp>
        </p:grpSp>
        <p:grpSp>
          <p:nvGrpSpPr>
            <p:cNvPr id="7" name="组合 6">
              <a:extLst>
                <a:ext uri="{FF2B5EF4-FFF2-40B4-BE49-F238E27FC236}">
                  <a16:creationId xmlns:a16="http://schemas.microsoft.com/office/drawing/2014/main" id="{FC71CD27-E2F1-4460-B836-16B202AA7285}"/>
                </a:ext>
              </a:extLst>
            </p:cNvPr>
            <p:cNvGrpSpPr/>
            <p:nvPr/>
          </p:nvGrpSpPr>
          <p:grpSpPr>
            <a:xfrm>
              <a:off x="958125" y="3419019"/>
              <a:ext cx="586457" cy="1621213"/>
              <a:chOff x="1605775" y="3417791"/>
              <a:chExt cx="586457" cy="1621213"/>
            </a:xfrm>
          </p:grpSpPr>
          <p:pic>
            <p:nvPicPr>
              <p:cNvPr id="8" name="图片 7">
                <a:extLst>
                  <a:ext uri="{FF2B5EF4-FFF2-40B4-BE49-F238E27FC236}">
                    <a16:creationId xmlns:a16="http://schemas.microsoft.com/office/drawing/2014/main" id="{E82B91D8-67CA-4C47-9B34-0E2A1260A1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64897" y="3417791"/>
                <a:ext cx="527335" cy="1621213"/>
              </a:xfrm>
              <a:prstGeom prst="rect">
                <a:avLst/>
              </a:prstGeom>
            </p:spPr>
          </p:pic>
          <p:sp>
            <p:nvSpPr>
              <p:cNvPr id="10" name="矩形 9">
                <a:extLst>
                  <a:ext uri="{FF2B5EF4-FFF2-40B4-BE49-F238E27FC236}">
                    <a16:creationId xmlns:a16="http://schemas.microsoft.com/office/drawing/2014/main" id="{4A116FAC-B2D5-4564-BE1D-CE22DFA34C0B}"/>
                  </a:ext>
                </a:extLst>
              </p:cNvPr>
              <p:cNvSpPr/>
              <p:nvPr/>
            </p:nvSpPr>
            <p:spPr>
              <a:xfrm>
                <a:off x="1605775" y="3616651"/>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数据规模</a:t>
                </a:r>
              </a:p>
            </p:txBody>
          </p:sp>
        </p:grpSp>
        <p:grpSp>
          <p:nvGrpSpPr>
            <p:cNvPr id="11" name="组合 10">
              <a:extLst>
                <a:ext uri="{FF2B5EF4-FFF2-40B4-BE49-F238E27FC236}">
                  <a16:creationId xmlns:a16="http://schemas.microsoft.com/office/drawing/2014/main" id="{3A3165A2-146F-492E-B159-2E74FE14CC49}"/>
                </a:ext>
              </a:extLst>
            </p:cNvPr>
            <p:cNvGrpSpPr/>
            <p:nvPr/>
          </p:nvGrpSpPr>
          <p:grpSpPr>
            <a:xfrm>
              <a:off x="958125" y="5477785"/>
              <a:ext cx="586457" cy="1621213"/>
              <a:chOff x="-1604818" y="5514075"/>
              <a:chExt cx="586457" cy="1621213"/>
            </a:xfrm>
          </p:grpSpPr>
          <p:pic>
            <p:nvPicPr>
              <p:cNvPr id="12" name="图片 11">
                <a:extLst>
                  <a:ext uri="{FF2B5EF4-FFF2-40B4-BE49-F238E27FC236}">
                    <a16:creationId xmlns:a16="http://schemas.microsoft.com/office/drawing/2014/main" id="{92FE44A6-0782-4CF4-A972-B569CA50D0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5696" y="5514075"/>
                <a:ext cx="527335" cy="1621213"/>
              </a:xfrm>
              <a:prstGeom prst="rect">
                <a:avLst/>
              </a:prstGeom>
            </p:spPr>
          </p:pic>
          <p:sp>
            <p:nvSpPr>
              <p:cNvPr id="14" name="矩形 13">
                <a:extLst>
                  <a:ext uri="{FF2B5EF4-FFF2-40B4-BE49-F238E27FC236}">
                    <a16:creationId xmlns:a16="http://schemas.microsoft.com/office/drawing/2014/main" id="{0F9EE47D-7475-4C0E-8A5D-8688C6FDF2E6}"/>
                  </a:ext>
                </a:extLst>
              </p:cNvPr>
              <p:cNvSpPr/>
              <p:nvPr/>
            </p:nvSpPr>
            <p:spPr>
              <a:xfrm>
                <a:off x="-1604818" y="5712705"/>
                <a:ext cx="553998" cy="1345189"/>
              </a:xfrm>
              <a:prstGeom prst="rect">
                <a:avLst/>
              </a:prstGeom>
            </p:spPr>
            <p:txBody>
              <a:bodyPr vert="eaVert"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采集来源</a:t>
                </a:r>
              </a:p>
            </p:txBody>
          </p:sp>
        </p:grpSp>
        <p:sp>
          <p:nvSpPr>
            <p:cNvPr id="21" name="文本框 20">
              <a:extLst>
                <a:ext uri="{FF2B5EF4-FFF2-40B4-BE49-F238E27FC236}">
                  <a16:creationId xmlns:a16="http://schemas.microsoft.com/office/drawing/2014/main" id="{B6212AB0-6987-8FE7-6CC7-C0DF569B20C6}"/>
                </a:ext>
              </a:extLst>
            </p:cNvPr>
            <p:cNvSpPr txBox="1"/>
            <p:nvPr/>
          </p:nvSpPr>
          <p:spPr>
            <a:xfrm>
              <a:off x="1739358" y="1605141"/>
              <a:ext cx="1823355" cy="175432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航空航天</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能源电力</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装备制造</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基础建设</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文化传承</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Arial"/>
              </a:endParaRPr>
            </a:p>
          </p:txBody>
        </p:sp>
        <p:sp>
          <p:nvSpPr>
            <p:cNvPr id="22" name="文本框 21">
              <a:extLst>
                <a:ext uri="{FF2B5EF4-FFF2-40B4-BE49-F238E27FC236}">
                  <a16:creationId xmlns:a16="http://schemas.microsoft.com/office/drawing/2014/main" id="{A7099F3D-1800-82D0-C3D7-AF9ECC490BEA}"/>
                </a:ext>
              </a:extLst>
            </p:cNvPr>
            <p:cNvSpPr txBox="1"/>
            <p:nvPr/>
          </p:nvSpPr>
          <p:spPr>
            <a:xfrm>
              <a:off x="1739359" y="3536748"/>
              <a:ext cx="2044710"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累计收集文本数据 </a:t>
              </a:r>
              <a:r>
                <a:rPr kumimoji="0" lang="en-US" altLang="zh-CN" sz="1800" b="0" i="0" u="none" strike="noStrike" kern="1200" cap="none" spc="0" normalizeH="0" baseline="0" noProof="0" dirty="0">
                  <a:ln>
                    <a:noFill/>
                  </a:ln>
                  <a:solidFill>
                    <a:srgbClr val="FF0000"/>
                  </a:solidFill>
                  <a:effectLst/>
                  <a:uLnTx/>
                  <a:uFillTx/>
                  <a:latin typeface="华文隶书" panose="02010800040101010101" pitchFamily="2" charset="-122"/>
                  <a:ea typeface="华文隶书" panose="02010800040101010101" pitchFamily="2" charset="-122"/>
                  <a:cs typeface="Arial"/>
                </a:rPr>
                <a:t>9 </a:t>
              </a:r>
              <a:r>
                <a:rPr kumimoji="0" lang="zh-CN" altLang="en-US" sz="1800" b="0" i="0" u="none" strike="noStrike" kern="1200" cap="none" spc="0" normalizeH="0" baseline="0" noProof="0" dirty="0">
                  <a:ln>
                    <a:noFill/>
                  </a:ln>
                  <a:solidFill>
                    <a:srgbClr val="FF0000"/>
                  </a:solidFill>
                  <a:effectLst/>
                  <a:uLnTx/>
                  <a:uFillTx/>
                  <a:latin typeface="华文隶书" panose="02010800040101010101" pitchFamily="2" charset="-122"/>
                  <a:ea typeface="华文隶书" panose="02010800040101010101" pitchFamily="2" charset="-122"/>
                  <a:cs typeface="Arial"/>
                </a:rPr>
                <a:t>万</a:t>
              </a: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余字</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涵盖 </a:t>
              </a:r>
              <a:r>
                <a:rPr kumimoji="0" lang="en-US" altLang="zh-CN" sz="2000" b="0" i="0" u="none" strike="noStrike" kern="1200" cap="none" spc="0" normalizeH="0" baseline="0" noProof="0">
                  <a:ln>
                    <a:noFill/>
                  </a:ln>
                  <a:solidFill>
                    <a:srgbClr val="FF0000"/>
                  </a:solidFill>
                  <a:effectLst/>
                  <a:uLnTx/>
                  <a:uFillTx/>
                  <a:latin typeface="华文隶书" panose="02010800040101010101" pitchFamily="2" charset="-122"/>
                  <a:ea typeface="华文隶书" panose="02010800040101010101" pitchFamily="2" charset="-122"/>
                  <a:cs typeface="Arial"/>
                </a:rPr>
                <a:t>87 </a:t>
              </a: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位工匠的事迹报道、访谈记录等</a:t>
              </a:r>
            </a:p>
          </p:txBody>
        </p:sp>
        <p:sp>
          <p:nvSpPr>
            <p:cNvPr id="23" name="文本框 22">
              <a:extLst>
                <a:ext uri="{FF2B5EF4-FFF2-40B4-BE49-F238E27FC236}">
                  <a16:creationId xmlns:a16="http://schemas.microsoft.com/office/drawing/2014/main" id="{09C2EC2F-FB5B-9384-4FE5-99D9CE011781}"/>
                </a:ext>
              </a:extLst>
            </p:cNvPr>
            <p:cNvSpPr txBox="1"/>
            <p:nvPr/>
          </p:nvSpPr>
          <p:spPr>
            <a:xfrm>
              <a:off x="1739359" y="5676415"/>
              <a:ext cx="1823355"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中工网人物频道</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央视网报道</a:t>
              </a:r>
              <a:endParaRPr kumimoji="0" lang="en-US" altLang="zh-CN"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黑龙江工会</a:t>
              </a:r>
            </a:p>
          </p:txBody>
        </p:sp>
      </p:grpSp>
      <p:pic>
        <p:nvPicPr>
          <p:cNvPr id="28" name="图片 27">
            <a:extLst>
              <a:ext uri="{FF2B5EF4-FFF2-40B4-BE49-F238E27FC236}">
                <a16:creationId xmlns:a16="http://schemas.microsoft.com/office/drawing/2014/main" id="{F286DED4-3A68-AD04-D05A-B3E6F9514508}"/>
              </a:ext>
            </a:extLst>
          </p:cNvPr>
          <p:cNvPicPr>
            <a:picLocks noChangeAspect="1"/>
          </p:cNvPicPr>
          <p:nvPr/>
        </p:nvPicPr>
        <p:blipFill>
          <a:blip r:embed="rId5"/>
          <a:stretch>
            <a:fillRect/>
          </a:stretch>
        </p:blipFill>
        <p:spPr>
          <a:xfrm>
            <a:off x="3881191" y="1343849"/>
            <a:ext cx="8123153" cy="5065388"/>
          </a:xfrm>
          <a:prstGeom prst="rect">
            <a:avLst/>
          </a:prstGeom>
        </p:spPr>
      </p:pic>
    </p:spTree>
    <p:extLst>
      <p:ext uri="{BB962C8B-B14F-4D97-AF65-F5344CB8AC3E}">
        <p14:creationId xmlns:p14="http://schemas.microsoft.com/office/powerpoint/2010/main" val="189256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F7DF8A3-105F-4230-958E-639BC7DF2D2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图片 4">
            <a:extLst>
              <a:ext uri="{FF2B5EF4-FFF2-40B4-BE49-F238E27FC236}">
                <a16:creationId xmlns:a16="http://schemas.microsoft.com/office/drawing/2014/main" id="{8986E528-0164-45AC-A730-4A86A0D307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960" y="660400"/>
            <a:ext cx="2181225" cy="676275"/>
          </a:xfrm>
          <a:prstGeom prst="rect">
            <a:avLst/>
          </a:prstGeom>
        </p:spPr>
      </p:pic>
      <p:pic>
        <p:nvPicPr>
          <p:cNvPr id="7" name="图片 6">
            <a:extLst>
              <a:ext uri="{FF2B5EF4-FFF2-40B4-BE49-F238E27FC236}">
                <a16:creationId xmlns:a16="http://schemas.microsoft.com/office/drawing/2014/main" id="{00875705-C3B3-47A1-BB35-F926B6223066}"/>
              </a:ext>
            </a:extLst>
          </p:cNvPr>
          <p:cNvPicPr>
            <a:picLocks noChangeAspect="1"/>
          </p:cNvPicPr>
          <p:nvPr/>
        </p:nvPicPr>
        <p:blipFill>
          <a:blip r:embed="rId6">
            <a:clrChange>
              <a:clrFrom>
                <a:srgbClr val="E5E5E5"/>
              </a:clrFrom>
              <a:clrTo>
                <a:srgbClr val="E5E5E5">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020663" y="5080001"/>
            <a:ext cx="8171337" cy="1778000"/>
          </a:xfrm>
          <a:prstGeom prst="rect">
            <a:avLst/>
          </a:prstGeom>
        </p:spPr>
      </p:pic>
      <p:pic>
        <p:nvPicPr>
          <p:cNvPr id="11" name="图片 10">
            <a:extLst>
              <a:ext uri="{FF2B5EF4-FFF2-40B4-BE49-F238E27FC236}">
                <a16:creationId xmlns:a16="http://schemas.microsoft.com/office/drawing/2014/main" id="{07E5FA53-B9C8-45E8-8195-60386FB0837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75313" y="1391862"/>
            <a:ext cx="5950858" cy="1776694"/>
          </a:xfrm>
          <a:prstGeom prst="rect">
            <a:avLst/>
          </a:prstGeom>
        </p:spPr>
      </p:pic>
      <p:pic>
        <p:nvPicPr>
          <p:cNvPr id="16" name="图片 15">
            <a:extLst>
              <a:ext uri="{FF2B5EF4-FFF2-40B4-BE49-F238E27FC236}">
                <a16:creationId xmlns:a16="http://schemas.microsoft.com/office/drawing/2014/main" id="{F14C9779-F1D7-417E-A037-18499E34FF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58942" y="586881"/>
            <a:ext cx="6313883" cy="4051228"/>
          </a:xfrm>
          <a:prstGeom prst="rect">
            <a:avLst/>
          </a:prstGeom>
        </p:spPr>
      </p:pic>
      <p:sp>
        <p:nvSpPr>
          <p:cNvPr id="17" name="矩形 16">
            <a:extLst>
              <a:ext uri="{FF2B5EF4-FFF2-40B4-BE49-F238E27FC236}">
                <a16:creationId xmlns:a16="http://schemas.microsoft.com/office/drawing/2014/main" id="{C5C13F7C-5992-4BDB-954C-3971ACDB8E59}"/>
              </a:ext>
            </a:extLst>
          </p:cNvPr>
          <p:cNvSpPr/>
          <p:nvPr/>
        </p:nvSpPr>
        <p:spPr>
          <a:xfrm>
            <a:off x="3931486" y="1816131"/>
            <a:ext cx="5809015" cy="871008"/>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可视化概览与数据洞察</a:t>
            </a:r>
          </a:p>
        </p:txBody>
      </p:sp>
      <p:sp>
        <p:nvSpPr>
          <p:cNvPr id="18" name="矩形 17">
            <a:extLst>
              <a:ext uri="{FF2B5EF4-FFF2-40B4-BE49-F238E27FC236}">
                <a16:creationId xmlns:a16="http://schemas.microsoft.com/office/drawing/2014/main" id="{5AB2E980-C455-44AD-9F6D-A38FE78542E0}"/>
              </a:ext>
            </a:extLst>
          </p:cNvPr>
          <p:cNvSpPr/>
          <p:nvPr/>
        </p:nvSpPr>
        <p:spPr>
          <a:xfrm>
            <a:off x="4775406" y="1178241"/>
            <a:ext cx="4338028" cy="535531"/>
          </a:xfrm>
          <a:prstGeom prst="rect">
            <a:avLst/>
          </a:prstGeom>
        </p:spPr>
        <p:txBody>
          <a:bodyPr wrap="square">
            <a:spAutoFit/>
            <a:scene3d>
              <a:camera prst="orthographicFront"/>
              <a:lightRig rig="threePt" dir="t"/>
            </a:scene3d>
            <a:sp3d contourW="127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lumMod val="65000"/>
                    <a:lumOff val="35000"/>
                  </a:srgbClr>
                </a:solidFill>
                <a:effectLst/>
                <a:uLnTx/>
                <a:uFillTx/>
                <a:latin typeface="三极春联字体简" pitchFamily="2" charset="-122"/>
                <a:ea typeface="三极春联字体简" pitchFamily="2" charset="-122"/>
                <a:cs typeface="Arial"/>
              </a:rPr>
              <a:t>所有精工制作的对象最珍贵</a:t>
            </a:r>
          </a:p>
        </p:txBody>
      </p:sp>
      <p:sp>
        <p:nvSpPr>
          <p:cNvPr id="22" name="图文框 21">
            <a:extLst>
              <a:ext uri="{FF2B5EF4-FFF2-40B4-BE49-F238E27FC236}">
                <a16:creationId xmlns:a16="http://schemas.microsoft.com/office/drawing/2014/main" id="{1C9DCC88-D082-451B-B2BA-528A4C1FF4F1}"/>
              </a:ext>
            </a:extLst>
          </p:cNvPr>
          <p:cNvSpPr/>
          <p:nvPr/>
        </p:nvSpPr>
        <p:spPr>
          <a:xfrm>
            <a:off x="113158" y="114300"/>
            <a:ext cx="11965685" cy="6629400"/>
          </a:xfrm>
          <a:prstGeom prst="frame">
            <a:avLst>
              <a:gd name="adj1" fmla="val 297"/>
            </a:avLst>
          </a:prstGeom>
          <a:solidFill>
            <a:srgbClr val="CC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Arial"/>
            </a:endParaRPr>
          </a:p>
        </p:txBody>
      </p:sp>
      <p:pic>
        <p:nvPicPr>
          <p:cNvPr id="23" name="图片 22">
            <a:extLst>
              <a:ext uri="{FF2B5EF4-FFF2-40B4-BE49-F238E27FC236}">
                <a16:creationId xmlns:a16="http://schemas.microsoft.com/office/drawing/2014/main" id="{5D867E6B-3A82-4256-AB34-81D8D798216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143356" y="3311690"/>
            <a:ext cx="8975271" cy="3421996"/>
          </a:xfrm>
          <a:prstGeom prst="rect">
            <a:avLst/>
          </a:prstGeom>
        </p:spPr>
      </p:pic>
    </p:spTree>
    <p:extLst>
      <p:ext uri="{BB962C8B-B14F-4D97-AF65-F5344CB8AC3E}">
        <p14:creationId xmlns:p14="http://schemas.microsoft.com/office/powerpoint/2010/main" val="91861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022806E-FC1A-4753-A83B-FDE42350F6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45263" y="1507062"/>
            <a:ext cx="3346738" cy="5353778"/>
          </a:xfrm>
          <a:prstGeom prst="rect">
            <a:avLst/>
          </a:prstGeom>
        </p:spPr>
      </p:pic>
      <p:grpSp>
        <p:nvGrpSpPr>
          <p:cNvPr id="19" name="组合 18">
            <a:extLst>
              <a:ext uri="{FF2B5EF4-FFF2-40B4-BE49-F238E27FC236}">
                <a16:creationId xmlns:a16="http://schemas.microsoft.com/office/drawing/2014/main" id="{5634EC13-C384-4275-9947-F265A271F7D3}"/>
              </a:ext>
            </a:extLst>
          </p:cNvPr>
          <p:cNvGrpSpPr/>
          <p:nvPr/>
        </p:nvGrpSpPr>
        <p:grpSpPr>
          <a:xfrm>
            <a:off x="10346701" y="3429000"/>
            <a:ext cx="1845299" cy="2760147"/>
            <a:chOff x="7499519" y="1373605"/>
            <a:chExt cx="3962061" cy="5497410"/>
          </a:xfrm>
        </p:grpSpPr>
        <p:pic>
          <p:nvPicPr>
            <p:cNvPr id="10" name="图片 9">
              <a:extLst>
                <a:ext uri="{FF2B5EF4-FFF2-40B4-BE49-F238E27FC236}">
                  <a16:creationId xmlns:a16="http://schemas.microsoft.com/office/drawing/2014/main" id="{F04D6BCC-5D8A-413D-BA21-09B64D67DCD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4028" y="1373605"/>
              <a:ext cx="927608" cy="1749930"/>
            </a:xfrm>
            <a:prstGeom prst="rect">
              <a:avLst/>
            </a:prstGeom>
          </p:spPr>
        </p:pic>
        <p:grpSp>
          <p:nvGrpSpPr>
            <p:cNvPr id="6" name="组合 5">
              <a:extLst>
                <a:ext uri="{FF2B5EF4-FFF2-40B4-BE49-F238E27FC236}">
                  <a16:creationId xmlns:a16="http://schemas.microsoft.com/office/drawing/2014/main" id="{13822300-B6D7-4809-A0E5-C1112EB19C6C}"/>
                </a:ext>
              </a:extLst>
            </p:cNvPr>
            <p:cNvGrpSpPr/>
            <p:nvPr/>
          </p:nvGrpSpPr>
          <p:grpSpPr>
            <a:xfrm>
              <a:off x="7499519" y="3003837"/>
              <a:ext cx="3962061" cy="3867178"/>
              <a:chOff x="4469892" y="0"/>
              <a:chExt cx="7039598" cy="6871015"/>
            </a:xfrm>
          </p:grpSpPr>
          <p:pic>
            <p:nvPicPr>
              <p:cNvPr id="3" name="图片 2">
                <a:extLst>
                  <a:ext uri="{FF2B5EF4-FFF2-40B4-BE49-F238E27FC236}">
                    <a16:creationId xmlns:a16="http://schemas.microsoft.com/office/drawing/2014/main" id="{5B125EDC-8FDD-4B3E-A89A-9BDB5F86D6D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9892" y="0"/>
                <a:ext cx="3252215" cy="6858000"/>
              </a:xfrm>
              <a:prstGeom prst="rect">
                <a:avLst/>
              </a:prstGeom>
            </p:spPr>
          </p:pic>
          <p:pic>
            <p:nvPicPr>
              <p:cNvPr id="5" name="图片 4">
                <a:extLst>
                  <a:ext uri="{FF2B5EF4-FFF2-40B4-BE49-F238E27FC236}">
                    <a16:creationId xmlns:a16="http://schemas.microsoft.com/office/drawing/2014/main" id="{E6334AC9-C9B3-4F70-9256-2C1FB5B640C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51609" y="2852738"/>
                <a:ext cx="4057881" cy="4018277"/>
              </a:xfrm>
              <a:prstGeom prst="rect">
                <a:avLst/>
              </a:prstGeom>
            </p:spPr>
          </p:pic>
        </p:grpSp>
      </p:grpSp>
      <p:grpSp>
        <p:nvGrpSpPr>
          <p:cNvPr id="11" name="组合 10">
            <a:extLst>
              <a:ext uri="{FF2B5EF4-FFF2-40B4-BE49-F238E27FC236}">
                <a16:creationId xmlns:a16="http://schemas.microsoft.com/office/drawing/2014/main" id="{66BF537F-FBB6-4070-9D9A-95EBA1B47A9B}"/>
              </a:ext>
            </a:extLst>
          </p:cNvPr>
          <p:cNvGrpSpPr/>
          <p:nvPr/>
        </p:nvGrpSpPr>
        <p:grpSpPr>
          <a:xfrm>
            <a:off x="1978243" y="2015069"/>
            <a:ext cx="1787344" cy="546705"/>
            <a:chOff x="8526039" y="-719679"/>
            <a:chExt cx="1787344" cy="546705"/>
          </a:xfrm>
        </p:grpSpPr>
        <p:sp>
          <p:nvSpPr>
            <p:cNvPr id="13" name="矩形 12">
              <a:extLst>
                <a:ext uri="{FF2B5EF4-FFF2-40B4-BE49-F238E27FC236}">
                  <a16:creationId xmlns:a16="http://schemas.microsoft.com/office/drawing/2014/main" id="{83861BBC-691D-4F28-9857-9F4A2F84CA70}"/>
                </a:ext>
              </a:extLst>
            </p:cNvPr>
            <p:cNvSpPr/>
            <p:nvPr/>
          </p:nvSpPr>
          <p:spPr>
            <a:xfrm>
              <a:off x="8706255" y="-719679"/>
              <a:ext cx="1607128" cy="44627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航空航天</a:t>
              </a:r>
            </a:p>
          </p:txBody>
        </p:sp>
        <p:pic>
          <p:nvPicPr>
            <p:cNvPr id="14" name="图片 13">
              <a:extLst>
                <a:ext uri="{FF2B5EF4-FFF2-40B4-BE49-F238E27FC236}">
                  <a16:creationId xmlns:a16="http://schemas.microsoft.com/office/drawing/2014/main" id="{E6D822FD-46D0-458C-B71D-7C6A3A96EC0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16200000" flipH="1">
              <a:off x="9072978" y="-1247248"/>
              <a:ext cx="527335" cy="1621213"/>
            </a:xfrm>
            <a:prstGeom prst="rect">
              <a:avLst/>
            </a:prstGeom>
          </p:spPr>
        </p:pic>
      </p:grpSp>
      <p:grpSp>
        <p:nvGrpSpPr>
          <p:cNvPr id="15" name="组合 14">
            <a:extLst>
              <a:ext uri="{FF2B5EF4-FFF2-40B4-BE49-F238E27FC236}">
                <a16:creationId xmlns:a16="http://schemas.microsoft.com/office/drawing/2014/main" id="{64CE3BDD-164A-4A31-A454-D063AED4C199}"/>
              </a:ext>
            </a:extLst>
          </p:cNvPr>
          <p:cNvGrpSpPr/>
          <p:nvPr/>
        </p:nvGrpSpPr>
        <p:grpSpPr>
          <a:xfrm>
            <a:off x="6181766" y="2034438"/>
            <a:ext cx="1753025" cy="527336"/>
            <a:chOff x="8865262" y="911359"/>
            <a:chExt cx="1753025" cy="527336"/>
          </a:xfrm>
        </p:grpSpPr>
        <p:sp>
          <p:nvSpPr>
            <p:cNvPr id="17" name="矩形 16">
              <a:extLst>
                <a:ext uri="{FF2B5EF4-FFF2-40B4-BE49-F238E27FC236}">
                  <a16:creationId xmlns:a16="http://schemas.microsoft.com/office/drawing/2014/main" id="{B4CD3850-6E64-484E-8DBE-CB105E516E8B}"/>
                </a:ext>
              </a:extLst>
            </p:cNvPr>
            <p:cNvSpPr/>
            <p:nvPr/>
          </p:nvSpPr>
          <p:spPr>
            <a:xfrm>
              <a:off x="9011159" y="911359"/>
              <a:ext cx="1607128" cy="44627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能源电力</a:t>
              </a:r>
            </a:p>
          </p:txBody>
        </p:sp>
        <p:pic>
          <p:nvPicPr>
            <p:cNvPr id="18" name="图片 17">
              <a:extLst>
                <a:ext uri="{FF2B5EF4-FFF2-40B4-BE49-F238E27FC236}">
                  <a16:creationId xmlns:a16="http://schemas.microsoft.com/office/drawing/2014/main" id="{923443AB-011E-49A5-87DA-65315B7AEE1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16200000" flipH="1">
              <a:off x="9412201" y="364421"/>
              <a:ext cx="527335" cy="1621213"/>
            </a:xfrm>
            <a:prstGeom prst="rect">
              <a:avLst/>
            </a:prstGeom>
          </p:spPr>
        </p:pic>
      </p:grpSp>
      <p:sp>
        <p:nvSpPr>
          <p:cNvPr id="21" name="矩形 20">
            <a:extLst>
              <a:ext uri="{FF2B5EF4-FFF2-40B4-BE49-F238E27FC236}">
                <a16:creationId xmlns:a16="http://schemas.microsoft.com/office/drawing/2014/main" id="{BD1A92B9-CCE4-40AE-82EE-29A0A8A7BBD1}"/>
              </a:ext>
            </a:extLst>
          </p:cNvPr>
          <p:cNvSpPr/>
          <p:nvPr/>
        </p:nvSpPr>
        <p:spPr>
          <a:xfrm>
            <a:off x="3324893" y="405341"/>
            <a:ext cx="5173956"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工匠分行业词云洞察</a:t>
            </a:r>
          </a:p>
        </p:txBody>
      </p:sp>
      <p:pic>
        <p:nvPicPr>
          <p:cNvPr id="22" name="图片 21">
            <a:extLst>
              <a:ext uri="{FF2B5EF4-FFF2-40B4-BE49-F238E27FC236}">
                <a16:creationId xmlns:a16="http://schemas.microsoft.com/office/drawing/2014/main" id="{87B204D9-9D54-4C34-BF91-6AA76D1F571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046753" y="594306"/>
            <a:ext cx="825162" cy="461550"/>
          </a:xfrm>
          <a:prstGeom prst="rect">
            <a:avLst/>
          </a:prstGeom>
        </p:spPr>
      </p:pic>
      <p:pic>
        <p:nvPicPr>
          <p:cNvPr id="23" name="图片 22">
            <a:extLst>
              <a:ext uri="{FF2B5EF4-FFF2-40B4-BE49-F238E27FC236}">
                <a16:creationId xmlns:a16="http://schemas.microsoft.com/office/drawing/2014/main" id="{B33D9E01-B553-48F3-BF3D-ED607F8CBD00}"/>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178808" y="545491"/>
            <a:ext cx="825162" cy="461550"/>
          </a:xfrm>
          <a:prstGeom prst="rect">
            <a:avLst/>
          </a:prstGeom>
        </p:spPr>
      </p:pic>
      <p:pic>
        <p:nvPicPr>
          <p:cNvPr id="4" name="图片 3">
            <a:extLst>
              <a:ext uri="{FF2B5EF4-FFF2-40B4-BE49-F238E27FC236}">
                <a16:creationId xmlns:a16="http://schemas.microsoft.com/office/drawing/2014/main" id="{99467AA8-E24C-E8DA-98FB-368A1EFC77B2}"/>
              </a:ext>
            </a:extLst>
          </p:cNvPr>
          <p:cNvPicPr>
            <a:picLocks/>
          </p:cNvPicPr>
          <p:nvPr/>
        </p:nvPicPr>
        <p:blipFill>
          <a:blip r:embed="rId9" cstate="print">
            <a:extLst>
              <a:ext uri="{BEBA8EAE-BF5A-486C-A8C5-ECC9F3942E4B}">
                <a14:imgProps xmlns:a14="http://schemas.microsoft.com/office/drawing/2010/main">
                  <a14:imgLayer r:embed="rId10">
                    <a14:imgEffect>
                      <a14:backgroundRemoval t="1500" b="99750" l="1167" r="99167">
                        <a14:foregroundMark x1="38167" y1="12750" x2="39667" y2="12750"/>
                        <a14:foregroundMark x1="41667" y1="9750" x2="41667" y2="9750"/>
                        <a14:foregroundMark x1="51167" y1="5250" x2="51167" y2="5250"/>
                        <a14:foregroundMark x1="55500" y1="5375" x2="55500" y2="5375"/>
                        <a14:foregroundMark x1="68333" y1="16500" x2="68333" y2="16500"/>
                        <a14:foregroundMark x1="71167" y1="18250" x2="63333" y2="25375"/>
                        <a14:foregroundMark x1="79500" y1="22750" x2="60667" y2="29000"/>
                        <a14:foregroundMark x1="65000" y1="42500" x2="93333" y2="50750"/>
                        <a14:foregroundMark x1="93333" y1="50750" x2="85667" y2="51375"/>
                        <a14:foregroundMark x1="87667" y1="65500" x2="94333" y2="70500"/>
                        <a14:foregroundMark x1="76333" y1="92750" x2="91333" y2="98000"/>
                        <a14:foregroundMark x1="14500" y1="97125" x2="39333" y2="98375"/>
                        <a14:foregroundMark x1="9333" y1="91875" x2="10167" y2="99750"/>
                        <a14:foregroundMark x1="79833" y1="22375" x2="65000" y2="30750"/>
                        <a14:foregroundMark x1="8667" y1="91250" x2="9333" y2="93000"/>
                        <a14:foregroundMark x1="6667" y1="15000" x2="6667" y2="14500"/>
                        <a14:foregroundMark x1="46333" y1="1750" x2="76167" y2="6250"/>
                        <a14:foregroundMark x1="76167" y1="6250" x2="77167" y2="7375"/>
                        <a14:foregroundMark x1="1167" y1="17625" x2="2000" y2="19625"/>
                        <a14:foregroundMark x1="45333" y1="1500" x2="24390" y2="9790"/>
                        <a14:foregroundMark x1="24529" y1="9889" x2="39667" y2="4625"/>
                        <a14:foregroundMark x1="10667" y1="90000" x2="19000" y2="91250"/>
                        <a14:foregroundMark x1="12333" y1="89125" x2="18667" y2="90125"/>
                        <a14:foregroundMark x1="98667" y1="93375" x2="99167" y2="96500"/>
                        <a14:backgroundMark x1="82500" y1="67750" x2="78333" y2="70750"/>
                        <a14:backgroundMark x1="83167" y1="66250" x2="83000" y2="66875"/>
                        <a14:backgroundMark x1="76500" y1="54875" x2="77500" y2="60500"/>
                        <a14:backgroundMark x1="3000" y1="3000" x2="26833" y2="3500"/>
                        <a14:backgroundMark x1="26833" y1="3500" x2="10667" y2="5125"/>
                        <a14:backgroundMark x1="22000" y1="11250" x2="22167" y2="12750"/>
                        <a14:backgroundMark x1="24333" y1="9750" x2="21333" y2="11375"/>
                        <a14:backgroundMark x1="95833" y1="99500" x2="99500" y2="98875"/>
                        <a14:backgroundMark x1="87333" y1="78875" x2="97833" y2="84250"/>
                      </a14:backgroundRemoval>
                    </a14:imgEffect>
                  </a14:imgLayer>
                </a14:imgProps>
              </a:ext>
              <a:ext uri="{28A0092B-C50C-407E-A947-70E740481C1C}">
                <a14:useLocalDpi xmlns:a14="http://schemas.microsoft.com/office/drawing/2010/main" val="0"/>
              </a:ext>
            </a:extLst>
          </a:blip>
          <a:srcRect l="217" r="217"/>
          <a:stretch>
            <a:fillRect/>
          </a:stretch>
        </p:blipFill>
        <p:spPr>
          <a:xfrm>
            <a:off x="1813812" y="3137357"/>
            <a:ext cx="2187112" cy="2928828"/>
          </a:xfrm>
          <a:prstGeom prst="rect">
            <a:avLst/>
          </a:prstGeom>
        </p:spPr>
      </p:pic>
      <p:pic>
        <p:nvPicPr>
          <p:cNvPr id="12" name="图片 11">
            <a:extLst>
              <a:ext uri="{FF2B5EF4-FFF2-40B4-BE49-F238E27FC236}">
                <a16:creationId xmlns:a16="http://schemas.microsoft.com/office/drawing/2014/main" id="{6ABC56D1-F3E7-99DC-59B3-C3DC31A8350F}"/>
              </a:ext>
            </a:extLst>
          </p:cNvPr>
          <p:cNvPicPr>
            <a:picLocks/>
          </p:cNvPicPr>
          <p:nvPr/>
        </p:nvPicPr>
        <p:blipFill>
          <a:blip r:embed="rId11" cstate="print">
            <a:extLst>
              <a:ext uri="{BEBA8EAE-BF5A-486C-A8C5-ECC9F3942E4B}">
                <a14:imgProps xmlns:a14="http://schemas.microsoft.com/office/drawing/2010/main">
                  <a14:imgLayer r:embed="rId12">
                    <a14:imgEffect>
                      <a14:backgroundRemoval t="4625" b="95875" l="2667" r="98000">
                        <a14:foregroundMark x1="33500" y1="12250" x2="33500" y2="12250"/>
                        <a14:foregroundMark x1="35167" y1="11500" x2="43333" y2="8625"/>
                        <a14:foregroundMark x1="44667" y1="4625" x2="44333" y2="6500"/>
                        <a14:foregroundMark x1="17667" y1="67375" x2="14167" y2="82375"/>
                        <a14:foregroundMark x1="14167" y1="82375" x2="34833" y2="92625"/>
                        <a14:foregroundMark x1="34833" y1="92625" x2="58000" y2="91375"/>
                        <a14:foregroundMark x1="58000" y1="91375" x2="77000" y2="71625"/>
                        <a14:foregroundMark x1="77000" y1="71625" x2="76000" y2="66000"/>
                        <a14:foregroundMark x1="2833" y1="94250" x2="95333" y2="95875"/>
                        <a14:foregroundMark x1="71333" y1="40250" x2="78167" y2="34500"/>
                        <a14:foregroundMark x1="77667" y1="46500" x2="97833" y2="43625"/>
                        <a14:foregroundMark x1="97833" y1="43625" x2="98000" y2="43500"/>
                        <a14:foregroundMark x1="62833" y1="13625" x2="62167" y2="11375"/>
                        <a14:backgroundMark x1="31500" y1="54125" x2="32667" y2="65000"/>
                        <a14:backgroundMark x1="28000" y1="72750" x2="28000" y2="72750"/>
                      </a14:backgroundRemoval>
                    </a14:imgEffect>
                  </a14:imgLayer>
                </a14:imgProps>
              </a:ext>
              <a:ext uri="{28A0092B-C50C-407E-A947-70E740481C1C}">
                <a14:useLocalDpi xmlns:a14="http://schemas.microsoft.com/office/drawing/2010/main" val="0"/>
              </a:ext>
            </a:extLst>
          </a:blip>
          <a:srcRect/>
          <a:stretch>
            <a:fillRect/>
          </a:stretch>
        </p:blipFill>
        <p:spPr>
          <a:xfrm>
            <a:off x="5793222" y="2861426"/>
            <a:ext cx="2403569" cy="3204759"/>
          </a:xfrm>
          <a:prstGeom prst="rect">
            <a:avLst/>
          </a:prstGeom>
        </p:spPr>
      </p:pic>
    </p:spTree>
    <p:extLst>
      <p:ext uri="{BB962C8B-B14F-4D97-AF65-F5344CB8AC3E}">
        <p14:creationId xmlns:p14="http://schemas.microsoft.com/office/powerpoint/2010/main" val="388005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30B96-AE5C-78BB-5B35-24F69A6C2E14}"/>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738FBF8E-D56F-AE44-7C91-146109165B0C}"/>
              </a:ext>
            </a:extLst>
          </p:cNvPr>
          <p:cNvGrpSpPr/>
          <p:nvPr/>
        </p:nvGrpSpPr>
        <p:grpSpPr>
          <a:xfrm>
            <a:off x="681418" y="1944073"/>
            <a:ext cx="1714175" cy="548439"/>
            <a:chOff x="8395128" y="-558175"/>
            <a:chExt cx="1714175" cy="548439"/>
          </a:xfrm>
        </p:grpSpPr>
        <p:sp>
          <p:nvSpPr>
            <p:cNvPr id="13" name="矩形 12">
              <a:extLst>
                <a:ext uri="{FF2B5EF4-FFF2-40B4-BE49-F238E27FC236}">
                  <a16:creationId xmlns:a16="http://schemas.microsoft.com/office/drawing/2014/main" id="{33B38B44-2DB4-2194-A192-77A7379BF2AC}"/>
                </a:ext>
              </a:extLst>
            </p:cNvPr>
            <p:cNvSpPr/>
            <p:nvPr/>
          </p:nvSpPr>
          <p:spPr>
            <a:xfrm>
              <a:off x="8502175" y="-558175"/>
              <a:ext cx="1607128" cy="44627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装备制造</a:t>
              </a:r>
            </a:p>
          </p:txBody>
        </p:sp>
        <p:pic>
          <p:nvPicPr>
            <p:cNvPr id="14" name="图片 13">
              <a:extLst>
                <a:ext uri="{FF2B5EF4-FFF2-40B4-BE49-F238E27FC236}">
                  <a16:creationId xmlns:a16="http://schemas.microsoft.com/office/drawing/2014/main" id="{AE913C29-CBB3-D821-D6E9-B260A696C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flipH="1">
              <a:off x="8942067" y="-1084010"/>
              <a:ext cx="527335" cy="1621213"/>
            </a:xfrm>
            <a:prstGeom prst="rect">
              <a:avLst/>
            </a:prstGeom>
          </p:spPr>
        </p:pic>
      </p:grpSp>
      <p:grpSp>
        <p:nvGrpSpPr>
          <p:cNvPr id="15" name="组合 14">
            <a:extLst>
              <a:ext uri="{FF2B5EF4-FFF2-40B4-BE49-F238E27FC236}">
                <a16:creationId xmlns:a16="http://schemas.microsoft.com/office/drawing/2014/main" id="{EA162B26-D6EF-2A8E-B704-AA2A6A79F8A1}"/>
              </a:ext>
            </a:extLst>
          </p:cNvPr>
          <p:cNvGrpSpPr/>
          <p:nvPr/>
        </p:nvGrpSpPr>
        <p:grpSpPr>
          <a:xfrm>
            <a:off x="5392359" y="2020345"/>
            <a:ext cx="1738940" cy="527335"/>
            <a:chOff x="8879347" y="911358"/>
            <a:chExt cx="1738940" cy="527335"/>
          </a:xfrm>
        </p:grpSpPr>
        <p:sp>
          <p:nvSpPr>
            <p:cNvPr id="17" name="矩形 16">
              <a:extLst>
                <a:ext uri="{FF2B5EF4-FFF2-40B4-BE49-F238E27FC236}">
                  <a16:creationId xmlns:a16="http://schemas.microsoft.com/office/drawing/2014/main" id="{C5A2775E-B20F-F3E2-EE6D-FDD41D833287}"/>
                </a:ext>
              </a:extLst>
            </p:cNvPr>
            <p:cNvSpPr/>
            <p:nvPr/>
          </p:nvSpPr>
          <p:spPr>
            <a:xfrm>
              <a:off x="9011159" y="911359"/>
              <a:ext cx="1607128" cy="446276"/>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基础建设</a:t>
              </a:r>
            </a:p>
          </p:txBody>
        </p:sp>
        <p:pic>
          <p:nvPicPr>
            <p:cNvPr id="18" name="图片 17">
              <a:extLst>
                <a:ext uri="{FF2B5EF4-FFF2-40B4-BE49-F238E27FC236}">
                  <a16:creationId xmlns:a16="http://schemas.microsoft.com/office/drawing/2014/main" id="{B46939C5-6872-3B12-1169-7CBFF3B03D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flipH="1">
              <a:off x="9426286" y="364419"/>
              <a:ext cx="527335" cy="1621213"/>
            </a:xfrm>
            <a:prstGeom prst="rect">
              <a:avLst/>
            </a:prstGeom>
          </p:spPr>
        </p:pic>
      </p:grpSp>
      <p:sp>
        <p:nvSpPr>
          <p:cNvPr id="21" name="矩形 20">
            <a:extLst>
              <a:ext uri="{FF2B5EF4-FFF2-40B4-BE49-F238E27FC236}">
                <a16:creationId xmlns:a16="http://schemas.microsoft.com/office/drawing/2014/main" id="{EB9806BD-1C66-3A4B-44D4-00D8430FCA21}"/>
              </a:ext>
            </a:extLst>
          </p:cNvPr>
          <p:cNvSpPr/>
          <p:nvPr/>
        </p:nvSpPr>
        <p:spPr>
          <a:xfrm>
            <a:off x="3324893" y="405341"/>
            <a:ext cx="5173956"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工匠分行业词云洞察</a:t>
            </a:r>
          </a:p>
        </p:txBody>
      </p:sp>
      <p:pic>
        <p:nvPicPr>
          <p:cNvPr id="22" name="图片 21">
            <a:extLst>
              <a:ext uri="{FF2B5EF4-FFF2-40B4-BE49-F238E27FC236}">
                <a16:creationId xmlns:a16="http://schemas.microsoft.com/office/drawing/2014/main" id="{FE58B1CF-A9EA-2B1D-AD99-0D3445DBF0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46753" y="594306"/>
            <a:ext cx="825162" cy="461550"/>
          </a:xfrm>
          <a:prstGeom prst="rect">
            <a:avLst/>
          </a:prstGeom>
        </p:spPr>
      </p:pic>
      <p:pic>
        <p:nvPicPr>
          <p:cNvPr id="23" name="图片 22">
            <a:extLst>
              <a:ext uri="{FF2B5EF4-FFF2-40B4-BE49-F238E27FC236}">
                <a16:creationId xmlns:a16="http://schemas.microsoft.com/office/drawing/2014/main" id="{9288A394-CDF0-B17E-508C-46480070214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78808" y="545491"/>
            <a:ext cx="825162" cy="461550"/>
          </a:xfrm>
          <a:prstGeom prst="rect">
            <a:avLst/>
          </a:prstGeom>
        </p:spPr>
      </p:pic>
      <p:grpSp>
        <p:nvGrpSpPr>
          <p:cNvPr id="2" name="组合 1">
            <a:extLst>
              <a:ext uri="{FF2B5EF4-FFF2-40B4-BE49-F238E27FC236}">
                <a16:creationId xmlns:a16="http://schemas.microsoft.com/office/drawing/2014/main" id="{877C120D-528C-4EA3-B88D-6D009DFD4F39}"/>
              </a:ext>
            </a:extLst>
          </p:cNvPr>
          <p:cNvGrpSpPr/>
          <p:nvPr/>
        </p:nvGrpSpPr>
        <p:grpSpPr>
          <a:xfrm>
            <a:off x="9843603" y="1995155"/>
            <a:ext cx="1807318" cy="593275"/>
            <a:chOff x="8810969" y="911359"/>
            <a:chExt cx="1807318" cy="546785"/>
          </a:xfrm>
        </p:grpSpPr>
        <p:sp>
          <p:nvSpPr>
            <p:cNvPr id="4" name="矩形 3">
              <a:extLst>
                <a:ext uri="{FF2B5EF4-FFF2-40B4-BE49-F238E27FC236}">
                  <a16:creationId xmlns:a16="http://schemas.microsoft.com/office/drawing/2014/main" id="{488E8CEB-CF8E-F409-EBAA-1B12BB3432B0}"/>
                </a:ext>
              </a:extLst>
            </p:cNvPr>
            <p:cNvSpPr/>
            <p:nvPr/>
          </p:nvSpPr>
          <p:spPr>
            <a:xfrm>
              <a:off x="9011159" y="911359"/>
              <a:ext cx="1607128" cy="411305"/>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文化传承</a:t>
              </a:r>
            </a:p>
          </p:txBody>
        </p:sp>
        <p:pic>
          <p:nvPicPr>
            <p:cNvPr id="9" name="图片 8">
              <a:extLst>
                <a:ext uri="{FF2B5EF4-FFF2-40B4-BE49-F238E27FC236}">
                  <a16:creationId xmlns:a16="http://schemas.microsoft.com/office/drawing/2014/main" id="{6F59FA28-19C5-EC93-2095-614F65B431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flipH="1">
              <a:off x="9357908" y="383870"/>
              <a:ext cx="527335" cy="1621213"/>
            </a:xfrm>
            <a:prstGeom prst="rect">
              <a:avLst/>
            </a:prstGeom>
          </p:spPr>
        </p:pic>
      </p:grpSp>
      <p:pic>
        <p:nvPicPr>
          <p:cNvPr id="16" name="图片 15">
            <a:extLst>
              <a:ext uri="{FF2B5EF4-FFF2-40B4-BE49-F238E27FC236}">
                <a16:creationId xmlns:a16="http://schemas.microsoft.com/office/drawing/2014/main" id="{4A457ED2-6EBD-1F61-A7BE-82021CF5506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500" b="98500" l="7667" r="95167">
                        <a14:foregroundMark x1="33500" y1="26875" x2="33500" y2="26875"/>
                        <a14:foregroundMark x1="23167" y1="18875" x2="23167" y2="18875"/>
                        <a14:foregroundMark x1="27000" y1="17125" x2="15000" y2="25750"/>
                        <a14:foregroundMark x1="15000" y1="25750" x2="15833" y2="49125"/>
                        <a14:foregroundMark x1="15833" y1="49125" x2="19500" y2="55750"/>
                        <a14:foregroundMark x1="24167" y1="52875" x2="44667" y2="65875"/>
                        <a14:foregroundMark x1="44667" y1="65875" x2="30167" y2="89375"/>
                        <a14:foregroundMark x1="30167" y1="89375" x2="16000" y2="92875"/>
                        <a14:foregroundMark x1="56333" y1="66000" x2="41667" y2="96625"/>
                        <a14:foregroundMark x1="84333" y1="50875" x2="69667" y2="75375"/>
                        <a14:foregroundMark x1="69667" y1="75375" x2="69833" y2="94625"/>
                        <a14:foregroundMark x1="69833" y1="94625" x2="70667" y2="95375"/>
                        <a14:foregroundMark x1="85333" y1="17625" x2="88167" y2="56750"/>
                        <a14:foregroundMark x1="88167" y1="56750" x2="82500" y2="68500"/>
                        <a14:foregroundMark x1="82500" y1="68500" x2="81833" y2="83250"/>
                        <a14:foregroundMark x1="81833" y1="83250" x2="95167" y2="98250"/>
                        <a14:foregroundMark x1="89333" y1="96875" x2="14167" y2="97000"/>
                        <a14:foregroundMark x1="14167" y1="97000" x2="7833" y2="98500"/>
                        <a14:foregroundMark x1="38167" y1="3500" x2="44000" y2="6375"/>
                        <a14:foregroundMark x1="47833" y1="23000" x2="50833" y2="40875"/>
                        <a14:foregroundMark x1="50833" y1="40875" x2="48833" y2="43000"/>
                        <a14:foregroundMark x1="8500" y1="35250" x2="9833" y2="53750"/>
                        <a14:backgroundMark x1="42333" y1="14250" x2="53500" y2="16125"/>
                      </a14:backgroundRemoval>
                    </a14:imgEffect>
                  </a14:imgLayer>
                </a14:imgProps>
              </a:ext>
              <a:ext uri="{28A0092B-C50C-407E-A947-70E740481C1C}">
                <a14:useLocalDpi xmlns:a14="http://schemas.microsoft.com/office/drawing/2010/main" val="0"/>
              </a:ext>
            </a:extLst>
          </a:blip>
          <a:srcRect/>
          <a:stretch/>
        </p:blipFill>
        <p:spPr>
          <a:xfrm>
            <a:off x="4937760" y="2725336"/>
            <a:ext cx="2373299" cy="3164400"/>
          </a:xfrm>
          <a:prstGeom prst="rect">
            <a:avLst/>
          </a:prstGeom>
        </p:spPr>
      </p:pic>
      <p:pic>
        <p:nvPicPr>
          <p:cNvPr id="5" name="图片 4">
            <a:extLst>
              <a:ext uri="{FF2B5EF4-FFF2-40B4-BE49-F238E27FC236}">
                <a16:creationId xmlns:a16="http://schemas.microsoft.com/office/drawing/2014/main" id="{CFD13286-4D27-C675-0333-AB823D82872E}"/>
              </a:ext>
            </a:extLst>
          </p:cNvPr>
          <p:cNvPicPr>
            <a:picLocks/>
          </p:cNvPicPr>
          <p:nvPr/>
        </p:nvPicPr>
        <p:blipFill>
          <a:blip r:embed="rId7" cstate="print">
            <a:extLst>
              <a:ext uri="{BEBA8EAE-BF5A-486C-A8C5-ECC9F3942E4B}">
                <a14:imgProps xmlns:a14="http://schemas.microsoft.com/office/drawing/2010/main">
                  <a14:imgLayer r:embed="rId8">
                    <a14:imgEffect>
                      <a14:backgroundRemoval t="3125" b="98750" l="2000" r="99833">
                        <a14:foregroundMark x1="42667" y1="14250" x2="42000" y2="33750"/>
                        <a14:foregroundMark x1="58667" y1="16375" x2="81000" y2="50125"/>
                        <a14:foregroundMark x1="81000" y1="50125" x2="81833" y2="84125"/>
                        <a14:foregroundMark x1="78000" y1="88250" x2="48833" y2="95000"/>
                        <a14:foregroundMark x1="48833" y1="95000" x2="27833" y2="92000"/>
                        <a14:foregroundMark x1="27833" y1="92000" x2="4167" y2="76250"/>
                        <a14:foregroundMark x1="4167" y1="76250" x2="2000" y2="54875"/>
                        <a14:foregroundMark x1="2000" y1="54875" x2="2000" y2="54875"/>
                        <a14:foregroundMark x1="5833" y1="54250" x2="16000" y2="95125"/>
                        <a14:foregroundMark x1="16000" y1="95125" x2="45667" y2="98750"/>
                        <a14:foregroundMark x1="45667" y1="98750" x2="64833" y2="98625"/>
                        <a14:foregroundMark x1="88000" y1="53000" x2="95000" y2="79375"/>
                        <a14:foregroundMark x1="95000" y1="79375" x2="94167" y2="82875"/>
                        <a14:foregroundMark x1="45500" y1="6500" x2="55500" y2="11750"/>
                        <a14:foregroundMark x1="25833" y1="9125" x2="27667" y2="18125"/>
                        <a14:foregroundMark x1="46667" y1="3250" x2="57167" y2="3125"/>
                        <a14:foregroundMark x1="99833" y1="70000" x2="99833" y2="79500"/>
                        <a14:backgroundMark x1="40167" y1="40125" x2="51500" y2="56125"/>
                        <a14:backgroundMark x1="51500" y1="56125" x2="52500" y2="81250"/>
                        <a14:backgroundMark x1="99440" y1="79500" x2="99500" y2="81750"/>
                        <a14:backgroundMark x1="99167" y1="69250" x2="99187" y2="70000"/>
                      </a14:backgroundRemoval>
                    </a14:imgEffect>
                  </a14:imgLayer>
                </a14:imgProps>
              </a:ext>
              <a:ext uri="{28A0092B-C50C-407E-A947-70E740481C1C}">
                <a14:useLocalDpi xmlns:a14="http://schemas.microsoft.com/office/drawing/2010/main" val="0"/>
              </a:ext>
            </a:extLst>
          </a:blip>
          <a:srcRect/>
          <a:stretch>
            <a:fillRect/>
          </a:stretch>
        </p:blipFill>
        <p:spPr>
          <a:xfrm>
            <a:off x="9341368" y="2680171"/>
            <a:ext cx="2384100" cy="3178800"/>
          </a:xfrm>
          <a:prstGeom prst="rect">
            <a:avLst/>
          </a:prstGeom>
        </p:spPr>
      </p:pic>
      <p:pic>
        <p:nvPicPr>
          <p:cNvPr id="7" name="图片 6">
            <a:extLst>
              <a:ext uri="{FF2B5EF4-FFF2-40B4-BE49-F238E27FC236}">
                <a16:creationId xmlns:a16="http://schemas.microsoft.com/office/drawing/2014/main" id="{1ECC5C42-0237-554A-DA36-4B7297450FBE}"/>
              </a:ext>
            </a:extLst>
          </p:cNvPr>
          <p:cNvPicPr>
            <a:picLocks/>
          </p:cNvPicPr>
          <p:nvPr/>
        </p:nvPicPr>
        <p:blipFill>
          <a:blip r:embed="rId9" cstate="print">
            <a:extLst>
              <a:ext uri="{BEBA8EAE-BF5A-486C-A8C5-ECC9F3942E4B}">
                <a14:imgProps xmlns:a14="http://schemas.microsoft.com/office/drawing/2010/main">
                  <a14:imgLayer r:embed="rId10">
                    <a14:imgEffect>
                      <a14:backgroundRemoval t="2500" b="99625" l="4000" r="98667">
                        <a14:foregroundMark x1="22833" y1="26125" x2="22667" y2="27125"/>
                        <a14:foregroundMark x1="12000" y1="33625" x2="13833" y2="32000"/>
                        <a14:foregroundMark x1="23167" y1="25375" x2="7833" y2="30500"/>
                        <a14:foregroundMark x1="54333" y1="21625" x2="69667" y2="10375"/>
                        <a14:foregroundMark x1="69667" y1="10375" x2="89833" y2="9000"/>
                        <a14:foregroundMark x1="89833" y1="9000" x2="93500" y2="11875"/>
                        <a14:foregroundMark x1="75000" y1="5000" x2="85833" y2="6000"/>
                        <a14:foregroundMark x1="92500" y1="12500" x2="97333" y2="15000"/>
                        <a14:foregroundMark x1="75333" y1="2625" x2="78500" y2="2500"/>
                        <a14:foregroundMark x1="45167" y1="17625" x2="49667" y2="19625"/>
                        <a14:foregroundMark x1="57167" y1="28000" x2="76167" y2="39625"/>
                        <a14:foregroundMark x1="76167" y1="39625" x2="98667" y2="30750"/>
                        <a14:foregroundMark x1="98667" y1="30750" x2="98667" y2="30750"/>
                        <a14:foregroundMark x1="10654" y1="24315" x2="12000" y2="29625"/>
                        <a14:foregroundMark x1="8167" y1="14500" x2="10446" y2="23495"/>
                        <a14:foregroundMark x1="4000" y1="13375" x2="6833" y2="31625"/>
                        <a14:foregroundMark x1="21333" y1="92000" x2="59333" y2="95125"/>
                        <a14:foregroundMark x1="59333" y1="95125" x2="80333" y2="94500"/>
                        <a14:foregroundMark x1="15833" y1="83875" x2="18833" y2="99125"/>
                        <a14:foregroundMark x1="18833" y1="99125" x2="19167" y2="99625"/>
                        <a14:backgroundMark x1="13000" y1="22250" x2="16167" y2="25375"/>
                      </a14:backgroundRemoval>
                    </a14:imgEffect>
                  </a14:imgLayer>
                </a14:imgProps>
              </a:ext>
              <a:ext uri="{28A0092B-C50C-407E-A947-70E740481C1C}">
                <a14:useLocalDpi xmlns:a14="http://schemas.microsoft.com/office/drawing/2010/main" val="0"/>
              </a:ext>
            </a:extLst>
          </a:blip>
          <a:srcRect/>
          <a:stretch>
            <a:fillRect/>
          </a:stretch>
        </p:blipFill>
        <p:spPr>
          <a:xfrm>
            <a:off x="466532" y="2725336"/>
            <a:ext cx="2384100" cy="3178800"/>
          </a:xfrm>
          <a:prstGeom prst="rect">
            <a:avLst/>
          </a:prstGeom>
        </p:spPr>
      </p:pic>
    </p:spTree>
    <p:extLst>
      <p:ext uri="{BB962C8B-B14F-4D97-AF65-F5344CB8AC3E}">
        <p14:creationId xmlns:p14="http://schemas.microsoft.com/office/powerpoint/2010/main" val="3310918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5C2DB117-7EA5-0DB3-BBF0-B890E09555C6}"/>
              </a:ext>
            </a:extLst>
          </p:cNvPr>
          <p:cNvGrpSpPr/>
          <p:nvPr/>
        </p:nvGrpSpPr>
        <p:grpSpPr>
          <a:xfrm>
            <a:off x="2587913" y="121920"/>
            <a:ext cx="6359044" cy="729430"/>
            <a:chOff x="2587913" y="424203"/>
            <a:chExt cx="6359044" cy="729430"/>
          </a:xfrm>
        </p:grpSpPr>
        <p:sp>
          <p:nvSpPr>
            <p:cNvPr id="28" name="矩形 27">
              <a:extLst>
                <a:ext uri="{FF2B5EF4-FFF2-40B4-BE49-F238E27FC236}">
                  <a16:creationId xmlns:a16="http://schemas.microsoft.com/office/drawing/2014/main" id="{C026C361-1029-4625-BADE-3C6D206046C7}"/>
                </a:ext>
              </a:extLst>
            </p:cNvPr>
            <p:cNvSpPr/>
            <p:nvPr/>
          </p:nvSpPr>
          <p:spPr>
            <a:xfrm>
              <a:off x="3669937" y="424203"/>
              <a:ext cx="4271403" cy="729430"/>
            </a:xfrm>
            <a:prstGeom prst="rect">
              <a:avLst/>
            </a:prstGeom>
          </p:spPr>
          <p:txBody>
            <a:bodyPr vert="horz" wrap="square">
              <a:spAutoFit/>
              <a:scene3d>
                <a:camera prst="orthographicFront"/>
                <a:lightRig rig="threePt" dir="t"/>
              </a:scene3d>
              <a:sp3d contourW="25400"/>
            </a:bodyPr>
            <a:lstStyle/>
            <a:p>
              <a:pPr marL="0" marR="0" lvl="0" indent="0" algn="dist" defTabSz="4572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经典细圆简" panose="02010609000101010101" pitchFamily="49" charset="-122"/>
                </a:rPr>
                <a:t>情感演化时序</a:t>
              </a:r>
            </a:p>
          </p:txBody>
        </p:sp>
        <p:pic>
          <p:nvPicPr>
            <p:cNvPr id="29" name="图片 28">
              <a:extLst>
                <a:ext uri="{FF2B5EF4-FFF2-40B4-BE49-F238E27FC236}">
                  <a16:creationId xmlns:a16="http://schemas.microsoft.com/office/drawing/2014/main" id="{21A348A1-E2AD-4265-9863-039CDF014C5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87913" y="556399"/>
              <a:ext cx="825162" cy="461550"/>
            </a:xfrm>
            <a:prstGeom prst="rect">
              <a:avLst/>
            </a:prstGeom>
          </p:spPr>
        </p:pic>
        <p:pic>
          <p:nvPicPr>
            <p:cNvPr id="30" name="图片 29">
              <a:extLst>
                <a:ext uri="{FF2B5EF4-FFF2-40B4-BE49-F238E27FC236}">
                  <a16:creationId xmlns:a16="http://schemas.microsoft.com/office/drawing/2014/main" id="{1A3F996A-ADF1-4714-B297-39BEA9C445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21795" y="556399"/>
              <a:ext cx="825162" cy="461550"/>
            </a:xfrm>
            <a:prstGeom prst="rect">
              <a:avLst/>
            </a:prstGeom>
          </p:spPr>
        </p:pic>
      </p:grpSp>
      <p:pic>
        <p:nvPicPr>
          <p:cNvPr id="3" name="图片 2">
            <a:extLst>
              <a:ext uri="{FF2B5EF4-FFF2-40B4-BE49-F238E27FC236}">
                <a16:creationId xmlns:a16="http://schemas.microsoft.com/office/drawing/2014/main" id="{21BF5D3E-11FE-F84C-5DBC-C9C68E55B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49680"/>
            <a:ext cx="12192000" cy="3810000"/>
          </a:xfrm>
          <a:prstGeom prst="rect">
            <a:avLst/>
          </a:prstGeom>
        </p:spPr>
      </p:pic>
      <p:sp>
        <p:nvSpPr>
          <p:cNvPr id="38" name="文本框 37">
            <a:extLst>
              <a:ext uri="{FF2B5EF4-FFF2-40B4-BE49-F238E27FC236}">
                <a16:creationId xmlns:a16="http://schemas.microsoft.com/office/drawing/2014/main" id="{6EF29AB2-4999-316A-B50C-A3FE93FCB734}"/>
              </a:ext>
            </a:extLst>
          </p:cNvPr>
          <p:cNvSpPr txBox="1"/>
          <p:nvPr/>
        </p:nvSpPr>
        <p:spPr>
          <a:xfrm>
            <a:off x="980383" y="5593694"/>
            <a:ext cx="10231234"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「精益求精」</a:t>
            </a:r>
            <a:r>
              <a:rPr kumimoji="0" lang="zh-CN" altLang="en-US" sz="18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峰值 </a:t>
            </a:r>
            <a:r>
              <a:rPr kumimoji="0" lang="en-US" altLang="zh-CN" sz="18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1.0 </a:t>
            </a:r>
            <a:r>
              <a:rPr kumimoji="0" lang="zh-CN" altLang="en-US" sz="18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领跑全程；</a:t>
            </a: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Arial"/>
              </a:rPr>
              <a:t>「报国」「自豪」</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Arial"/>
              </a:rPr>
              <a:t>紧随其后，</a:t>
            </a: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体现了航天军工行业对产品质量的严苛要求以及工匠们的拳拳报国之心。</a:t>
            </a:r>
          </a:p>
          <a:p>
            <a:pPr marL="285750" marR="0" lvl="0" indent="-285750" algn="l" defTabSz="4572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rPr>
              <a:t>情感曲线呈现阶梯式上升，与国家使命叙事同步。</a:t>
            </a:r>
          </a:p>
          <a:p>
            <a:pPr marL="0" marR="0" lvl="0" indent="0" algn="l" defTabSz="457200" rtl="0" eaLnBrk="1" fontAlgn="auto" latinLnBrk="0" hangingPunct="1">
              <a:lnSpc>
                <a:spcPct val="100000"/>
              </a:lnSpc>
              <a:spcBef>
                <a:spcPts val="0"/>
              </a:spcBef>
              <a:spcAft>
                <a:spcPts val="0"/>
              </a:spcAft>
              <a:buClr>
                <a:srgbClr val="000000"/>
              </a:buClr>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Arial"/>
            </a:endParaRPr>
          </a:p>
        </p:txBody>
      </p:sp>
    </p:spTree>
    <p:extLst>
      <p:ext uri="{BB962C8B-B14F-4D97-AF65-F5344CB8AC3E}">
        <p14:creationId xmlns:p14="http://schemas.microsoft.com/office/powerpoint/2010/main" val="409718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第一PPT，www.1ppt.com   ">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1740</Words>
  <Application>Microsoft Office PowerPoint</Application>
  <PresentationFormat>宽屏</PresentationFormat>
  <Paragraphs>173</Paragraphs>
  <Slides>30</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等线</vt:lpstr>
      <vt:lpstr>仿宋</vt:lpstr>
      <vt:lpstr>华文隶书</vt:lpstr>
      <vt:lpstr>华文新魏</vt:lpstr>
      <vt:lpstr>隶书</vt:lpstr>
      <vt:lpstr>庞门正道粗书体6.0</vt:lpstr>
      <vt:lpstr>三极春联字体简</vt:lpstr>
      <vt:lpstr>微软雅黑</vt:lpstr>
      <vt:lpstr>Arial</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苏欣 张</cp:lastModifiedBy>
  <cp:revision>20</cp:revision>
  <cp:lastPrinted>2025-09-02T16:01:46Z</cp:lastPrinted>
  <dcterms:created xsi:type="dcterms:W3CDTF">2025-09-02T16:01:46Z</dcterms:created>
  <dcterms:modified xsi:type="dcterms:W3CDTF">2026-01-03T10:33:46Z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